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65" r:id="rId5"/>
    <p:sldId id="356" r:id="rId6"/>
    <p:sldId id="359" r:id="rId7"/>
    <p:sldId id="358" r:id="rId8"/>
    <p:sldId id="355" r:id="rId9"/>
    <p:sldId id="357" r:id="rId10"/>
    <p:sldId id="361" r:id="rId11"/>
    <p:sldId id="360" r:id="rId1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42BACF-4990-4BD5-9483-BE147DF97D31}" v="34" dt="2022-10-10T06:26:36.5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gersen, Lene Norstrand" userId="S::lene.torgersen@mowi.com::df88c3d8-2e45-4636-8f17-713ff8a2f71d" providerId="AD" clId="Web-{E442BACF-4990-4BD5-9483-BE147DF97D31}"/>
    <pc:docChg chg="modSld">
      <pc:chgData name="Torgersen, Lene Norstrand" userId="S::lene.torgersen@mowi.com::df88c3d8-2e45-4636-8f17-713ff8a2f71d" providerId="AD" clId="Web-{E442BACF-4990-4BD5-9483-BE147DF97D31}" dt="2022-10-10T06:26:36.550" v="31"/>
      <pc:docMkLst>
        <pc:docMk/>
      </pc:docMkLst>
      <pc:sldChg chg="modSp">
        <pc:chgData name="Torgersen, Lene Norstrand" userId="S::lene.torgersen@mowi.com::df88c3d8-2e45-4636-8f17-713ff8a2f71d" providerId="AD" clId="Web-{E442BACF-4990-4BD5-9483-BE147DF97D31}" dt="2022-10-10T06:26:36.550" v="31"/>
        <pc:sldMkLst>
          <pc:docMk/>
          <pc:sldMk cId="2278208424" sldId="357"/>
        </pc:sldMkLst>
        <pc:graphicFrameChg chg="mod modGraphic">
          <ac:chgData name="Torgersen, Lene Norstrand" userId="S::lene.torgersen@mowi.com::df88c3d8-2e45-4636-8f17-713ff8a2f71d" providerId="AD" clId="Web-{E442BACF-4990-4BD5-9483-BE147DF97D31}" dt="2022-10-10T06:26:36.550" v="31"/>
          <ac:graphicFrameMkLst>
            <pc:docMk/>
            <pc:sldMk cId="2278208424" sldId="357"/>
            <ac:graphicFrameMk id="11" creationId="{AA28E66B-B15B-4479-88D0-CA88FB54F73E}"/>
          </ac:graphicFrameMkLst>
        </pc:graphicFrameChg>
      </pc:sldChg>
      <pc:sldChg chg="modSp">
        <pc:chgData name="Torgersen, Lene Norstrand" userId="S::lene.torgersen@mowi.com::df88c3d8-2e45-4636-8f17-713ff8a2f71d" providerId="AD" clId="Web-{E442BACF-4990-4BD5-9483-BE147DF97D31}" dt="2022-10-10T06:26:27.284" v="17"/>
        <pc:sldMkLst>
          <pc:docMk/>
          <pc:sldMk cId="2342723150" sldId="358"/>
        </pc:sldMkLst>
        <pc:graphicFrameChg chg="mod modGraphic">
          <ac:chgData name="Torgersen, Lene Norstrand" userId="S::lene.torgersen@mowi.com::df88c3d8-2e45-4636-8f17-713ff8a2f71d" providerId="AD" clId="Web-{E442BACF-4990-4BD5-9483-BE147DF97D31}" dt="2022-10-10T06:26:27.284" v="17"/>
          <ac:graphicFrameMkLst>
            <pc:docMk/>
            <pc:sldMk cId="2342723150" sldId="358"/>
            <ac:graphicFrameMk id="11" creationId="{AA28E66B-B15B-4479-88D0-CA88FB54F73E}"/>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64DE5-2188-8283-ACFB-E5DD627C35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51958708-D884-541A-75C6-8EC6BF1CF0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E3462D90-697D-E0B0-6AEF-F927E182BD40}"/>
              </a:ext>
            </a:extLst>
          </p:cNvPr>
          <p:cNvSpPr>
            <a:spLocks noGrp="1"/>
          </p:cNvSpPr>
          <p:nvPr>
            <p:ph type="dt" sz="half" idx="10"/>
          </p:nvPr>
        </p:nvSpPr>
        <p:spPr/>
        <p:txBody>
          <a:bodyPr/>
          <a:lstStyle/>
          <a:p>
            <a:fld id="{CFB861B5-94A3-4478-8C53-FE68BF2168F0}" type="datetimeFigureOut">
              <a:rPr lang="nb-NO" smtClean="0"/>
              <a:t>09.10.2022</a:t>
            </a:fld>
            <a:endParaRPr lang="nb-NO"/>
          </a:p>
        </p:txBody>
      </p:sp>
      <p:sp>
        <p:nvSpPr>
          <p:cNvPr id="5" name="Footer Placeholder 4">
            <a:extLst>
              <a:ext uri="{FF2B5EF4-FFF2-40B4-BE49-F238E27FC236}">
                <a16:creationId xmlns:a16="http://schemas.microsoft.com/office/drawing/2014/main" id="{6446188B-B053-59B3-B599-7F1CC8B07006}"/>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51E2E440-4224-D914-E45B-839D736A8E00}"/>
              </a:ext>
            </a:extLst>
          </p:cNvPr>
          <p:cNvSpPr>
            <a:spLocks noGrp="1"/>
          </p:cNvSpPr>
          <p:nvPr>
            <p:ph type="sldNum" sz="quarter" idx="12"/>
          </p:nvPr>
        </p:nvSpPr>
        <p:spPr/>
        <p:txBody>
          <a:bodyPr/>
          <a:lstStyle/>
          <a:p>
            <a:fld id="{17EBEA46-C6F7-4EFB-B1B3-CE4DBD3B7EBC}" type="slidenum">
              <a:rPr lang="nb-NO" smtClean="0"/>
              <a:t>‹#›</a:t>
            </a:fld>
            <a:endParaRPr lang="nb-NO"/>
          </a:p>
        </p:txBody>
      </p:sp>
    </p:spTree>
    <p:extLst>
      <p:ext uri="{BB962C8B-B14F-4D97-AF65-F5344CB8AC3E}">
        <p14:creationId xmlns:p14="http://schemas.microsoft.com/office/powerpoint/2010/main" val="941134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C50BA-7D6F-249C-DBDB-0899AF600F80}"/>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21FB8C10-D2B4-ACF8-537F-0E8AA8C311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03599AC8-ADE5-A414-C6A6-591ED2AC0C1B}"/>
              </a:ext>
            </a:extLst>
          </p:cNvPr>
          <p:cNvSpPr>
            <a:spLocks noGrp="1"/>
          </p:cNvSpPr>
          <p:nvPr>
            <p:ph type="dt" sz="half" idx="10"/>
          </p:nvPr>
        </p:nvSpPr>
        <p:spPr/>
        <p:txBody>
          <a:bodyPr/>
          <a:lstStyle/>
          <a:p>
            <a:fld id="{CFB861B5-94A3-4478-8C53-FE68BF2168F0}" type="datetimeFigureOut">
              <a:rPr lang="nb-NO" smtClean="0"/>
              <a:t>09.10.2022</a:t>
            </a:fld>
            <a:endParaRPr lang="nb-NO"/>
          </a:p>
        </p:txBody>
      </p:sp>
      <p:sp>
        <p:nvSpPr>
          <p:cNvPr id="5" name="Footer Placeholder 4">
            <a:extLst>
              <a:ext uri="{FF2B5EF4-FFF2-40B4-BE49-F238E27FC236}">
                <a16:creationId xmlns:a16="http://schemas.microsoft.com/office/drawing/2014/main" id="{E2218511-21B5-2C1E-4089-F3D20E7D06A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7542CBB2-0C1B-4D91-F190-2EAC13A274DE}"/>
              </a:ext>
            </a:extLst>
          </p:cNvPr>
          <p:cNvSpPr>
            <a:spLocks noGrp="1"/>
          </p:cNvSpPr>
          <p:nvPr>
            <p:ph type="sldNum" sz="quarter" idx="12"/>
          </p:nvPr>
        </p:nvSpPr>
        <p:spPr/>
        <p:txBody>
          <a:bodyPr/>
          <a:lstStyle/>
          <a:p>
            <a:fld id="{17EBEA46-C6F7-4EFB-B1B3-CE4DBD3B7EBC}" type="slidenum">
              <a:rPr lang="nb-NO" smtClean="0"/>
              <a:t>‹#›</a:t>
            </a:fld>
            <a:endParaRPr lang="nb-NO"/>
          </a:p>
        </p:txBody>
      </p:sp>
    </p:spTree>
    <p:extLst>
      <p:ext uri="{BB962C8B-B14F-4D97-AF65-F5344CB8AC3E}">
        <p14:creationId xmlns:p14="http://schemas.microsoft.com/office/powerpoint/2010/main" val="743888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FA053-42ED-73BC-4E48-0CDEE6927E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22A1C9BE-A696-D5B5-BDDD-D07EA659BC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01DAB7-BB57-4FC3-5358-742B2683137C}"/>
              </a:ext>
            </a:extLst>
          </p:cNvPr>
          <p:cNvSpPr>
            <a:spLocks noGrp="1"/>
          </p:cNvSpPr>
          <p:nvPr>
            <p:ph type="dt" sz="half" idx="10"/>
          </p:nvPr>
        </p:nvSpPr>
        <p:spPr/>
        <p:txBody>
          <a:bodyPr/>
          <a:lstStyle/>
          <a:p>
            <a:fld id="{CFB861B5-94A3-4478-8C53-FE68BF2168F0}" type="datetimeFigureOut">
              <a:rPr lang="nb-NO" smtClean="0"/>
              <a:t>09.10.2022</a:t>
            </a:fld>
            <a:endParaRPr lang="nb-NO"/>
          </a:p>
        </p:txBody>
      </p:sp>
      <p:sp>
        <p:nvSpPr>
          <p:cNvPr id="5" name="Footer Placeholder 4">
            <a:extLst>
              <a:ext uri="{FF2B5EF4-FFF2-40B4-BE49-F238E27FC236}">
                <a16:creationId xmlns:a16="http://schemas.microsoft.com/office/drawing/2014/main" id="{C423D814-B933-37EB-4266-CC810BFEC055}"/>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B14A5EFC-99E7-CF75-701E-D8565EF78AB0}"/>
              </a:ext>
            </a:extLst>
          </p:cNvPr>
          <p:cNvSpPr>
            <a:spLocks noGrp="1"/>
          </p:cNvSpPr>
          <p:nvPr>
            <p:ph type="sldNum" sz="quarter" idx="12"/>
          </p:nvPr>
        </p:nvSpPr>
        <p:spPr/>
        <p:txBody>
          <a:bodyPr/>
          <a:lstStyle/>
          <a:p>
            <a:fld id="{17EBEA46-C6F7-4EFB-B1B3-CE4DBD3B7EBC}" type="slidenum">
              <a:rPr lang="nb-NO" smtClean="0"/>
              <a:t>‹#›</a:t>
            </a:fld>
            <a:endParaRPr lang="nb-NO"/>
          </a:p>
        </p:txBody>
      </p:sp>
    </p:spTree>
    <p:extLst>
      <p:ext uri="{BB962C8B-B14F-4D97-AF65-F5344CB8AC3E}">
        <p14:creationId xmlns:p14="http://schemas.microsoft.com/office/powerpoint/2010/main" val="2788137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BD452-F251-E342-6B3D-3CF64F88BE24}"/>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81381701-3B03-878E-311F-F29878474A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AC19D9B8-FC2D-D48A-A17E-049934FA87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3248642D-24AF-8E2B-B910-1B3BB5DD84DC}"/>
              </a:ext>
            </a:extLst>
          </p:cNvPr>
          <p:cNvSpPr>
            <a:spLocks noGrp="1"/>
          </p:cNvSpPr>
          <p:nvPr>
            <p:ph type="dt" sz="half" idx="10"/>
          </p:nvPr>
        </p:nvSpPr>
        <p:spPr/>
        <p:txBody>
          <a:bodyPr/>
          <a:lstStyle/>
          <a:p>
            <a:fld id="{CFB861B5-94A3-4478-8C53-FE68BF2168F0}" type="datetimeFigureOut">
              <a:rPr lang="nb-NO" smtClean="0"/>
              <a:t>09.10.2022</a:t>
            </a:fld>
            <a:endParaRPr lang="nb-NO"/>
          </a:p>
        </p:txBody>
      </p:sp>
      <p:sp>
        <p:nvSpPr>
          <p:cNvPr id="6" name="Footer Placeholder 5">
            <a:extLst>
              <a:ext uri="{FF2B5EF4-FFF2-40B4-BE49-F238E27FC236}">
                <a16:creationId xmlns:a16="http://schemas.microsoft.com/office/drawing/2014/main" id="{4B084C84-58AB-DCB0-73F0-3B1C68E7BF0E}"/>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BA5E29C1-AB0F-0B38-E05A-C2CE23041BC2}"/>
              </a:ext>
            </a:extLst>
          </p:cNvPr>
          <p:cNvSpPr>
            <a:spLocks noGrp="1"/>
          </p:cNvSpPr>
          <p:nvPr>
            <p:ph type="sldNum" sz="quarter" idx="12"/>
          </p:nvPr>
        </p:nvSpPr>
        <p:spPr/>
        <p:txBody>
          <a:bodyPr/>
          <a:lstStyle/>
          <a:p>
            <a:fld id="{17EBEA46-C6F7-4EFB-B1B3-CE4DBD3B7EBC}" type="slidenum">
              <a:rPr lang="nb-NO" smtClean="0"/>
              <a:t>‹#›</a:t>
            </a:fld>
            <a:endParaRPr lang="nb-NO"/>
          </a:p>
        </p:txBody>
      </p:sp>
    </p:spTree>
    <p:extLst>
      <p:ext uri="{BB962C8B-B14F-4D97-AF65-F5344CB8AC3E}">
        <p14:creationId xmlns:p14="http://schemas.microsoft.com/office/powerpoint/2010/main" val="3940929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3B8B0-3DBD-A0DF-D6F5-60F861CD5D52}"/>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67FD78EE-92A3-0839-C461-41B87BEE25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42FD66-7989-FC0B-B8F7-E160DACC24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B32F17F1-C152-A609-2311-5BE7C8173E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DF1B0D-2950-3BAD-73B6-AADE6AC3296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0A8B54F2-A9E5-A3DD-0489-00B8A1E4B4A4}"/>
              </a:ext>
            </a:extLst>
          </p:cNvPr>
          <p:cNvSpPr>
            <a:spLocks noGrp="1"/>
          </p:cNvSpPr>
          <p:nvPr>
            <p:ph type="dt" sz="half" idx="10"/>
          </p:nvPr>
        </p:nvSpPr>
        <p:spPr/>
        <p:txBody>
          <a:bodyPr/>
          <a:lstStyle/>
          <a:p>
            <a:fld id="{CFB861B5-94A3-4478-8C53-FE68BF2168F0}" type="datetimeFigureOut">
              <a:rPr lang="nb-NO" smtClean="0"/>
              <a:t>09.10.2022</a:t>
            </a:fld>
            <a:endParaRPr lang="nb-NO"/>
          </a:p>
        </p:txBody>
      </p:sp>
      <p:sp>
        <p:nvSpPr>
          <p:cNvPr id="8" name="Footer Placeholder 7">
            <a:extLst>
              <a:ext uri="{FF2B5EF4-FFF2-40B4-BE49-F238E27FC236}">
                <a16:creationId xmlns:a16="http://schemas.microsoft.com/office/drawing/2014/main" id="{D667734D-8419-8834-A4C9-90086211188E}"/>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6E8DB66C-CCD3-A0EE-D916-558CB59144BC}"/>
              </a:ext>
            </a:extLst>
          </p:cNvPr>
          <p:cNvSpPr>
            <a:spLocks noGrp="1"/>
          </p:cNvSpPr>
          <p:nvPr>
            <p:ph type="sldNum" sz="quarter" idx="12"/>
          </p:nvPr>
        </p:nvSpPr>
        <p:spPr/>
        <p:txBody>
          <a:bodyPr/>
          <a:lstStyle/>
          <a:p>
            <a:fld id="{17EBEA46-C6F7-4EFB-B1B3-CE4DBD3B7EBC}" type="slidenum">
              <a:rPr lang="nb-NO" smtClean="0"/>
              <a:t>‹#›</a:t>
            </a:fld>
            <a:endParaRPr lang="nb-NO"/>
          </a:p>
        </p:txBody>
      </p:sp>
    </p:spTree>
    <p:extLst>
      <p:ext uri="{BB962C8B-B14F-4D97-AF65-F5344CB8AC3E}">
        <p14:creationId xmlns:p14="http://schemas.microsoft.com/office/powerpoint/2010/main" val="3433434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1A3D8-C5F2-174A-395A-CF9679381769}"/>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0637ED20-61A7-3A96-7C13-346BF5ED0798}"/>
              </a:ext>
            </a:extLst>
          </p:cNvPr>
          <p:cNvSpPr>
            <a:spLocks noGrp="1"/>
          </p:cNvSpPr>
          <p:nvPr>
            <p:ph type="dt" sz="half" idx="10"/>
          </p:nvPr>
        </p:nvSpPr>
        <p:spPr/>
        <p:txBody>
          <a:bodyPr/>
          <a:lstStyle/>
          <a:p>
            <a:fld id="{CFB861B5-94A3-4478-8C53-FE68BF2168F0}" type="datetimeFigureOut">
              <a:rPr lang="nb-NO" smtClean="0"/>
              <a:t>09.10.2022</a:t>
            </a:fld>
            <a:endParaRPr lang="nb-NO"/>
          </a:p>
        </p:txBody>
      </p:sp>
      <p:sp>
        <p:nvSpPr>
          <p:cNvPr id="4" name="Footer Placeholder 3">
            <a:extLst>
              <a:ext uri="{FF2B5EF4-FFF2-40B4-BE49-F238E27FC236}">
                <a16:creationId xmlns:a16="http://schemas.microsoft.com/office/drawing/2014/main" id="{473A1B95-FAAC-0418-ADFC-3EE8A3E872F0}"/>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B9378355-EB5A-132D-4849-DF0D19E412D1}"/>
              </a:ext>
            </a:extLst>
          </p:cNvPr>
          <p:cNvSpPr>
            <a:spLocks noGrp="1"/>
          </p:cNvSpPr>
          <p:nvPr>
            <p:ph type="sldNum" sz="quarter" idx="12"/>
          </p:nvPr>
        </p:nvSpPr>
        <p:spPr/>
        <p:txBody>
          <a:bodyPr/>
          <a:lstStyle/>
          <a:p>
            <a:fld id="{17EBEA46-C6F7-4EFB-B1B3-CE4DBD3B7EBC}" type="slidenum">
              <a:rPr lang="nb-NO" smtClean="0"/>
              <a:t>‹#›</a:t>
            </a:fld>
            <a:endParaRPr lang="nb-NO"/>
          </a:p>
        </p:txBody>
      </p:sp>
    </p:spTree>
    <p:extLst>
      <p:ext uri="{BB962C8B-B14F-4D97-AF65-F5344CB8AC3E}">
        <p14:creationId xmlns:p14="http://schemas.microsoft.com/office/powerpoint/2010/main" val="1823519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0374C5-FF65-BC73-C53B-AC2417CC6DD3}"/>
              </a:ext>
            </a:extLst>
          </p:cNvPr>
          <p:cNvSpPr>
            <a:spLocks noGrp="1"/>
          </p:cNvSpPr>
          <p:nvPr>
            <p:ph type="dt" sz="half" idx="10"/>
          </p:nvPr>
        </p:nvSpPr>
        <p:spPr/>
        <p:txBody>
          <a:bodyPr/>
          <a:lstStyle/>
          <a:p>
            <a:fld id="{CFB861B5-94A3-4478-8C53-FE68BF2168F0}" type="datetimeFigureOut">
              <a:rPr lang="nb-NO" smtClean="0"/>
              <a:t>09.10.2022</a:t>
            </a:fld>
            <a:endParaRPr lang="nb-NO"/>
          </a:p>
        </p:txBody>
      </p:sp>
      <p:sp>
        <p:nvSpPr>
          <p:cNvPr id="3" name="Footer Placeholder 2">
            <a:extLst>
              <a:ext uri="{FF2B5EF4-FFF2-40B4-BE49-F238E27FC236}">
                <a16:creationId xmlns:a16="http://schemas.microsoft.com/office/drawing/2014/main" id="{0B9C7D37-6BF7-427E-8D21-4FDE77301143}"/>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97FBD2BA-A78A-C2C1-0AC0-C0C0D9C369E4}"/>
              </a:ext>
            </a:extLst>
          </p:cNvPr>
          <p:cNvSpPr>
            <a:spLocks noGrp="1"/>
          </p:cNvSpPr>
          <p:nvPr>
            <p:ph type="sldNum" sz="quarter" idx="12"/>
          </p:nvPr>
        </p:nvSpPr>
        <p:spPr/>
        <p:txBody>
          <a:bodyPr/>
          <a:lstStyle/>
          <a:p>
            <a:fld id="{17EBEA46-C6F7-4EFB-B1B3-CE4DBD3B7EBC}" type="slidenum">
              <a:rPr lang="nb-NO" smtClean="0"/>
              <a:t>‹#›</a:t>
            </a:fld>
            <a:endParaRPr lang="nb-NO"/>
          </a:p>
        </p:txBody>
      </p:sp>
    </p:spTree>
    <p:extLst>
      <p:ext uri="{BB962C8B-B14F-4D97-AF65-F5344CB8AC3E}">
        <p14:creationId xmlns:p14="http://schemas.microsoft.com/office/powerpoint/2010/main" val="3442961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BD2CD-2C69-FB4E-A780-C77055170C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360171F9-79D6-0BC9-413C-2C85681644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5FCC0F5F-16F2-428E-6580-9E23BE90A8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91DF9F-51FF-970C-7D92-D42EA1FAFCE7}"/>
              </a:ext>
            </a:extLst>
          </p:cNvPr>
          <p:cNvSpPr>
            <a:spLocks noGrp="1"/>
          </p:cNvSpPr>
          <p:nvPr>
            <p:ph type="dt" sz="half" idx="10"/>
          </p:nvPr>
        </p:nvSpPr>
        <p:spPr/>
        <p:txBody>
          <a:bodyPr/>
          <a:lstStyle/>
          <a:p>
            <a:fld id="{CFB861B5-94A3-4478-8C53-FE68BF2168F0}" type="datetimeFigureOut">
              <a:rPr lang="nb-NO" smtClean="0"/>
              <a:t>09.10.2022</a:t>
            </a:fld>
            <a:endParaRPr lang="nb-NO"/>
          </a:p>
        </p:txBody>
      </p:sp>
      <p:sp>
        <p:nvSpPr>
          <p:cNvPr id="6" name="Footer Placeholder 5">
            <a:extLst>
              <a:ext uri="{FF2B5EF4-FFF2-40B4-BE49-F238E27FC236}">
                <a16:creationId xmlns:a16="http://schemas.microsoft.com/office/drawing/2014/main" id="{875CBA19-18DD-25E7-CE55-B74006E809F2}"/>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CD575131-DEE5-12F5-4B4A-DDFAAD620E79}"/>
              </a:ext>
            </a:extLst>
          </p:cNvPr>
          <p:cNvSpPr>
            <a:spLocks noGrp="1"/>
          </p:cNvSpPr>
          <p:nvPr>
            <p:ph type="sldNum" sz="quarter" idx="12"/>
          </p:nvPr>
        </p:nvSpPr>
        <p:spPr/>
        <p:txBody>
          <a:bodyPr/>
          <a:lstStyle/>
          <a:p>
            <a:fld id="{17EBEA46-C6F7-4EFB-B1B3-CE4DBD3B7EBC}" type="slidenum">
              <a:rPr lang="nb-NO" smtClean="0"/>
              <a:t>‹#›</a:t>
            </a:fld>
            <a:endParaRPr lang="nb-NO"/>
          </a:p>
        </p:txBody>
      </p:sp>
    </p:spTree>
    <p:extLst>
      <p:ext uri="{BB962C8B-B14F-4D97-AF65-F5344CB8AC3E}">
        <p14:creationId xmlns:p14="http://schemas.microsoft.com/office/powerpoint/2010/main" val="9037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B4ADF-0D60-317A-38DE-7F91461AD2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ADE11BB8-46CF-F128-775B-8773B777A4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FDDEDDDB-7C5C-7D11-A65E-479B605E8F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287668-C923-C3DB-C9E2-F9EDAA38DCCC}"/>
              </a:ext>
            </a:extLst>
          </p:cNvPr>
          <p:cNvSpPr>
            <a:spLocks noGrp="1"/>
          </p:cNvSpPr>
          <p:nvPr>
            <p:ph type="dt" sz="half" idx="10"/>
          </p:nvPr>
        </p:nvSpPr>
        <p:spPr/>
        <p:txBody>
          <a:bodyPr/>
          <a:lstStyle/>
          <a:p>
            <a:fld id="{CFB861B5-94A3-4478-8C53-FE68BF2168F0}" type="datetimeFigureOut">
              <a:rPr lang="nb-NO" smtClean="0"/>
              <a:t>09.10.2022</a:t>
            </a:fld>
            <a:endParaRPr lang="nb-NO"/>
          </a:p>
        </p:txBody>
      </p:sp>
      <p:sp>
        <p:nvSpPr>
          <p:cNvPr id="6" name="Footer Placeholder 5">
            <a:extLst>
              <a:ext uri="{FF2B5EF4-FFF2-40B4-BE49-F238E27FC236}">
                <a16:creationId xmlns:a16="http://schemas.microsoft.com/office/drawing/2014/main" id="{F2BE93E4-AAB4-3CF1-80A0-AA6CE2480F3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08C1EECF-6901-3D94-BAF6-5F2165B7B6DD}"/>
              </a:ext>
            </a:extLst>
          </p:cNvPr>
          <p:cNvSpPr>
            <a:spLocks noGrp="1"/>
          </p:cNvSpPr>
          <p:nvPr>
            <p:ph type="sldNum" sz="quarter" idx="12"/>
          </p:nvPr>
        </p:nvSpPr>
        <p:spPr/>
        <p:txBody>
          <a:bodyPr/>
          <a:lstStyle/>
          <a:p>
            <a:fld id="{17EBEA46-C6F7-4EFB-B1B3-CE4DBD3B7EBC}" type="slidenum">
              <a:rPr lang="nb-NO" smtClean="0"/>
              <a:t>‹#›</a:t>
            </a:fld>
            <a:endParaRPr lang="nb-NO"/>
          </a:p>
        </p:txBody>
      </p:sp>
    </p:spTree>
    <p:extLst>
      <p:ext uri="{BB962C8B-B14F-4D97-AF65-F5344CB8AC3E}">
        <p14:creationId xmlns:p14="http://schemas.microsoft.com/office/powerpoint/2010/main" val="3248993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156EA-9A2B-EEA3-A69E-1C7AC6DD3ACE}"/>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CE225E69-BC11-6999-F5C4-9F5BBD4C75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687270D9-A914-FB1E-CE99-71DD36FABF91}"/>
              </a:ext>
            </a:extLst>
          </p:cNvPr>
          <p:cNvSpPr>
            <a:spLocks noGrp="1"/>
          </p:cNvSpPr>
          <p:nvPr>
            <p:ph type="dt" sz="half" idx="10"/>
          </p:nvPr>
        </p:nvSpPr>
        <p:spPr/>
        <p:txBody>
          <a:bodyPr/>
          <a:lstStyle/>
          <a:p>
            <a:fld id="{CFB861B5-94A3-4478-8C53-FE68BF2168F0}" type="datetimeFigureOut">
              <a:rPr lang="nb-NO" smtClean="0"/>
              <a:t>09.10.2022</a:t>
            </a:fld>
            <a:endParaRPr lang="nb-NO"/>
          </a:p>
        </p:txBody>
      </p:sp>
      <p:sp>
        <p:nvSpPr>
          <p:cNvPr id="5" name="Footer Placeholder 4">
            <a:extLst>
              <a:ext uri="{FF2B5EF4-FFF2-40B4-BE49-F238E27FC236}">
                <a16:creationId xmlns:a16="http://schemas.microsoft.com/office/drawing/2014/main" id="{856AEA89-9074-D94A-3E36-30442B29DF47}"/>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B5AD37A-4FEB-2511-9897-48C76384DA0B}"/>
              </a:ext>
            </a:extLst>
          </p:cNvPr>
          <p:cNvSpPr>
            <a:spLocks noGrp="1"/>
          </p:cNvSpPr>
          <p:nvPr>
            <p:ph type="sldNum" sz="quarter" idx="12"/>
          </p:nvPr>
        </p:nvSpPr>
        <p:spPr/>
        <p:txBody>
          <a:bodyPr/>
          <a:lstStyle/>
          <a:p>
            <a:fld id="{17EBEA46-C6F7-4EFB-B1B3-CE4DBD3B7EBC}" type="slidenum">
              <a:rPr lang="nb-NO" smtClean="0"/>
              <a:t>‹#›</a:t>
            </a:fld>
            <a:endParaRPr lang="nb-NO"/>
          </a:p>
        </p:txBody>
      </p:sp>
    </p:spTree>
    <p:extLst>
      <p:ext uri="{BB962C8B-B14F-4D97-AF65-F5344CB8AC3E}">
        <p14:creationId xmlns:p14="http://schemas.microsoft.com/office/powerpoint/2010/main" val="512112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DA3C6D-DAFB-BB7D-EDAF-2E4BFF4FCD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36E42BB7-2E97-97CA-D502-2A2E910FB2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6C5F3E1A-2091-2804-BC40-DF2A6BBC2204}"/>
              </a:ext>
            </a:extLst>
          </p:cNvPr>
          <p:cNvSpPr>
            <a:spLocks noGrp="1"/>
          </p:cNvSpPr>
          <p:nvPr>
            <p:ph type="dt" sz="half" idx="10"/>
          </p:nvPr>
        </p:nvSpPr>
        <p:spPr/>
        <p:txBody>
          <a:bodyPr/>
          <a:lstStyle/>
          <a:p>
            <a:fld id="{CFB861B5-94A3-4478-8C53-FE68BF2168F0}" type="datetimeFigureOut">
              <a:rPr lang="nb-NO" smtClean="0"/>
              <a:t>09.10.2022</a:t>
            </a:fld>
            <a:endParaRPr lang="nb-NO"/>
          </a:p>
        </p:txBody>
      </p:sp>
      <p:sp>
        <p:nvSpPr>
          <p:cNvPr id="5" name="Footer Placeholder 4">
            <a:extLst>
              <a:ext uri="{FF2B5EF4-FFF2-40B4-BE49-F238E27FC236}">
                <a16:creationId xmlns:a16="http://schemas.microsoft.com/office/drawing/2014/main" id="{449A5311-A6F0-EB03-35DF-CC636E07C38D}"/>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8F9274EB-EF9C-9A11-F681-106CCC315FD2}"/>
              </a:ext>
            </a:extLst>
          </p:cNvPr>
          <p:cNvSpPr>
            <a:spLocks noGrp="1"/>
          </p:cNvSpPr>
          <p:nvPr>
            <p:ph type="sldNum" sz="quarter" idx="12"/>
          </p:nvPr>
        </p:nvSpPr>
        <p:spPr/>
        <p:txBody>
          <a:bodyPr/>
          <a:lstStyle/>
          <a:p>
            <a:fld id="{17EBEA46-C6F7-4EFB-B1B3-CE4DBD3B7EBC}" type="slidenum">
              <a:rPr lang="nb-NO" smtClean="0"/>
              <a:t>‹#›</a:t>
            </a:fld>
            <a:endParaRPr lang="nb-NO"/>
          </a:p>
        </p:txBody>
      </p:sp>
    </p:spTree>
    <p:extLst>
      <p:ext uri="{BB962C8B-B14F-4D97-AF65-F5344CB8AC3E}">
        <p14:creationId xmlns:p14="http://schemas.microsoft.com/office/powerpoint/2010/main" val="378688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4.Title Slide + block">
    <p:bg>
      <p:bgPr>
        <a:solidFill>
          <a:schemeClr val="bg1"/>
        </a:solidFill>
        <a:effectLst/>
      </p:bgPr>
    </p:bg>
    <p:spTree>
      <p:nvGrpSpPr>
        <p:cNvPr id="1" name=""/>
        <p:cNvGrpSpPr/>
        <p:nvPr/>
      </p:nvGrpSpPr>
      <p:grpSpPr>
        <a:xfrm>
          <a:off x="0" y="0"/>
          <a:ext cx="0" cy="0"/>
          <a:chOff x="0" y="0"/>
          <a:chExt cx="0" cy="0"/>
        </a:xfrm>
      </p:grpSpPr>
      <p:sp>
        <p:nvSpPr>
          <p:cNvPr id="18" name="bk object 18"/>
          <p:cNvSpPr/>
          <p:nvPr/>
        </p:nvSpPr>
        <p:spPr>
          <a:xfrm>
            <a:off x="3787139" y="3066542"/>
            <a:ext cx="7200053" cy="0"/>
          </a:xfrm>
          <a:custGeom>
            <a:avLst/>
            <a:gdLst/>
            <a:ahLst/>
            <a:cxnLst/>
            <a:rect l="l" t="t" r="r" b="b"/>
            <a:pathLst>
              <a:path w="5400040">
                <a:moveTo>
                  <a:pt x="0" y="0"/>
                </a:moveTo>
                <a:lnTo>
                  <a:pt x="5400040" y="0"/>
                </a:lnTo>
              </a:path>
            </a:pathLst>
          </a:custGeom>
          <a:ln w="9525">
            <a:solidFill>
              <a:srgbClr val="FFFFFF"/>
            </a:solidFill>
          </a:ln>
        </p:spPr>
        <p:txBody>
          <a:bodyPr wrap="square" lIns="0" tIns="0" rIns="0" bIns="0" rtlCol="0"/>
          <a:lstStyle/>
          <a:p>
            <a:endParaRPr sz="1800"/>
          </a:p>
        </p:txBody>
      </p:sp>
      <p:sp>
        <p:nvSpPr>
          <p:cNvPr id="6" name="Rectángulo 5"/>
          <p:cNvSpPr/>
          <p:nvPr userDrawn="1"/>
        </p:nvSpPr>
        <p:spPr>
          <a:xfrm>
            <a:off x="8148638" y="0"/>
            <a:ext cx="4043362" cy="6858000"/>
          </a:xfrm>
          <a:prstGeom prst="rect">
            <a:avLst/>
          </a:prstGeom>
          <a:solidFill>
            <a:srgbClr val="FF6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object 5"/>
          <p:cNvSpPr txBox="1"/>
          <p:nvPr userDrawn="1"/>
        </p:nvSpPr>
        <p:spPr>
          <a:xfrm>
            <a:off x="632494" y="6493466"/>
            <a:ext cx="722173" cy="135935"/>
          </a:xfrm>
          <a:prstGeom prst="rect">
            <a:avLst/>
          </a:prstGeom>
        </p:spPr>
        <p:txBody>
          <a:bodyPr vert="horz" wrap="square" lIns="0" tIns="12700" rIns="0" bIns="0" rtlCol="0">
            <a:spAutoFit/>
          </a:bodyPr>
          <a:lstStyle/>
          <a:p>
            <a:pPr marL="12700">
              <a:lnSpc>
                <a:spcPct val="100000"/>
              </a:lnSpc>
              <a:spcBef>
                <a:spcPts val="100"/>
              </a:spcBef>
            </a:pPr>
            <a:r>
              <a:rPr lang="es-ES" sz="800">
                <a:solidFill>
                  <a:srgbClr val="888888"/>
                </a:solidFill>
                <a:latin typeface="Arial"/>
                <a:cs typeface="Arial"/>
              </a:rPr>
              <a:t>Page </a:t>
            </a:r>
            <a:fld id="{B208E919-3E8E-1A48-A613-1AF55E12D81E}" type="slidenum">
              <a:rPr lang="es-ES" sz="800" smtClean="0">
                <a:solidFill>
                  <a:srgbClr val="888888"/>
                </a:solidFill>
                <a:latin typeface="Arial"/>
                <a:cs typeface="Arial"/>
              </a:rPr>
              <a:pPr marL="12700">
                <a:lnSpc>
                  <a:spcPct val="100000"/>
                </a:lnSpc>
                <a:spcBef>
                  <a:spcPts val="100"/>
                </a:spcBef>
              </a:pPr>
              <a:t>‹#›</a:t>
            </a:fld>
            <a:endParaRPr sz="800">
              <a:latin typeface="Arial"/>
              <a:cs typeface="Arial"/>
            </a:endParaRPr>
          </a:p>
        </p:txBody>
      </p:sp>
      <p:sp>
        <p:nvSpPr>
          <p:cNvPr id="9" name="Marcador de texto 23"/>
          <p:cNvSpPr>
            <a:spLocks noGrp="1"/>
          </p:cNvSpPr>
          <p:nvPr>
            <p:ph type="body" sz="quarter" idx="11" hasCustomPrompt="1"/>
          </p:nvPr>
        </p:nvSpPr>
        <p:spPr>
          <a:xfrm>
            <a:off x="508000" y="990600"/>
            <a:ext cx="7264400" cy="242455"/>
          </a:xfrm>
          <a:prstGeom prst="rect">
            <a:avLst/>
          </a:prstGeom>
        </p:spPr>
        <p:txBody>
          <a:bodyPr/>
          <a:lstStyle>
            <a:lvl1pPr>
              <a:defRPr lang="es-ES_tradnl" sz="1600" b="1" smtClean="0">
                <a:solidFill>
                  <a:srgbClr val="FF6F4A"/>
                </a:solidFill>
                <a:latin typeface="Century Gothic" charset="0"/>
                <a:ea typeface="Century Gothic" charset="0"/>
                <a:cs typeface="Century Gothic" charset="0"/>
              </a:defRPr>
            </a:lvl1pPr>
          </a:lstStyle>
          <a:p>
            <a:pPr lvl="0"/>
            <a:r>
              <a:rPr lang="es-ES_tradnl" err="1"/>
              <a:t>Click to modify the text style of the pattern.</a:t>
            </a:r>
          </a:p>
        </p:txBody>
      </p:sp>
      <p:sp>
        <p:nvSpPr>
          <p:cNvPr id="10" name="object 2"/>
          <p:cNvSpPr/>
          <p:nvPr userDrawn="1"/>
        </p:nvSpPr>
        <p:spPr>
          <a:xfrm>
            <a:off x="604445" y="1357747"/>
            <a:ext cx="7183830" cy="289935"/>
          </a:xfrm>
          <a:custGeom>
            <a:avLst/>
            <a:gdLst/>
            <a:ahLst/>
            <a:cxnLst/>
            <a:rect l="l" t="t" r="r" b="b"/>
            <a:pathLst>
              <a:path w="8064500">
                <a:moveTo>
                  <a:pt x="0" y="0"/>
                </a:moveTo>
                <a:lnTo>
                  <a:pt x="8063992" y="0"/>
                </a:lnTo>
              </a:path>
            </a:pathLst>
          </a:custGeom>
          <a:ln w="8999">
            <a:solidFill>
              <a:srgbClr val="CDCFD2"/>
            </a:solidFill>
          </a:ln>
        </p:spPr>
        <p:txBody>
          <a:bodyPr wrap="square" lIns="0" tIns="0" rIns="0" bIns="0" rtlCol="0"/>
          <a:lstStyle/>
          <a:p>
            <a:endParaRPr sz="1800"/>
          </a:p>
        </p:txBody>
      </p:sp>
      <p:cxnSp>
        <p:nvCxnSpPr>
          <p:cNvPr id="11" name="Conector recto 10"/>
          <p:cNvCxnSpPr/>
          <p:nvPr userDrawn="1"/>
        </p:nvCxnSpPr>
        <p:spPr>
          <a:xfrm>
            <a:off x="-424617" y="402588"/>
            <a:ext cx="921488" cy="0"/>
          </a:xfrm>
          <a:prstGeom prst="line">
            <a:avLst/>
          </a:prstGeom>
          <a:ln w="12700">
            <a:solidFill>
              <a:srgbClr val="B1AFB8"/>
            </a:solidFill>
          </a:ln>
        </p:spPr>
        <p:style>
          <a:lnRef idx="1">
            <a:schemeClr val="accent1"/>
          </a:lnRef>
          <a:fillRef idx="0">
            <a:schemeClr val="accent1"/>
          </a:fillRef>
          <a:effectRef idx="0">
            <a:schemeClr val="accent1"/>
          </a:effectRef>
          <a:fontRef idx="minor">
            <a:schemeClr val="tx1"/>
          </a:fontRef>
        </p:style>
      </p:cxnSp>
      <p:sp>
        <p:nvSpPr>
          <p:cNvPr id="12" name="Rectángulo 11"/>
          <p:cNvSpPr/>
          <p:nvPr userDrawn="1"/>
        </p:nvSpPr>
        <p:spPr>
          <a:xfrm>
            <a:off x="535269" y="271790"/>
            <a:ext cx="2512731" cy="261610"/>
          </a:xfrm>
          <a:prstGeom prst="rect">
            <a:avLst/>
          </a:prstGeom>
        </p:spPr>
        <p:txBody>
          <a:bodyPr wrap="square">
            <a:spAutoFit/>
          </a:bodyPr>
          <a:lstStyle/>
          <a:p>
            <a:r>
              <a:rPr lang="en-CA" sz="1100" b="1">
                <a:solidFill>
                  <a:srgbClr val="B1AFB8"/>
                </a:solidFill>
                <a:latin typeface="Franklin Gothic Book" charset="0"/>
                <a:ea typeface="Franklin Gothic Book" charset="0"/>
                <a:cs typeface="Franklin Gothic Book" charset="0"/>
              </a:rPr>
              <a:t>Brand</a:t>
            </a:r>
            <a:r>
              <a:rPr lang="en-CA" sz="1100" b="1" baseline="0">
                <a:solidFill>
                  <a:srgbClr val="B1AFB8"/>
                </a:solidFill>
                <a:latin typeface="Franklin Gothic Book" charset="0"/>
                <a:ea typeface="Franklin Gothic Book" charset="0"/>
                <a:cs typeface="Franklin Gothic Book" charset="0"/>
              </a:rPr>
              <a:t> Presentation</a:t>
            </a:r>
            <a:endParaRPr lang="es-ES_tradnl" sz="1100"/>
          </a:p>
        </p:txBody>
      </p:sp>
      <p:sp>
        <p:nvSpPr>
          <p:cNvPr id="13" name="Marcador de texto 23"/>
          <p:cNvSpPr>
            <a:spLocks noGrp="1"/>
          </p:cNvSpPr>
          <p:nvPr>
            <p:ph type="body" sz="quarter" idx="14" hasCustomPrompt="1"/>
          </p:nvPr>
        </p:nvSpPr>
        <p:spPr>
          <a:xfrm>
            <a:off x="510490" y="1909482"/>
            <a:ext cx="7228043" cy="257985"/>
          </a:xfrm>
          <a:prstGeom prst="rect">
            <a:avLst/>
          </a:prstGeom>
        </p:spPr>
        <p:txBody>
          <a:bodyPr/>
          <a:lstStyle>
            <a:lvl1pPr>
              <a:defRPr lang="es-ES_tradnl" sz="1200" b="1" kern="1200" err="1" smtClean="0">
                <a:solidFill>
                  <a:srgbClr val="382F2D"/>
                </a:solidFill>
                <a:latin typeface="Century Gothic" charset="0"/>
                <a:ea typeface="Century Gothic" charset="0"/>
                <a:cs typeface="Century Gothic" charset="0"/>
              </a:defRPr>
            </a:lvl1pPr>
          </a:lstStyle>
          <a:p>
            <a:pPr lvl="0"/>
            <a:r>
              <a:rPr lang="es-ES_tradnl" err="1"/>
              <a:t>Click to modify the text style of the pattern.</a:t>
            </a:r>
          </a:p>
        </p:txBody>
      </p:sp>
      <p:sp>
        <p:nvSpPr>
          <p:cNvPr id="14" name="Marcador de texto 23"/>
          <p:cNvSpPr>
            <a:spLocks noGrp="1"/>
          </p:cNvSpPr>
          <p:nvPr>
            <p:ph type="body" sz="quarter" idx="15" hasCustomPrompt="1"/>
          </p:nvPr>
        </p:nvSpPr>
        <p:spPr>
          <a:xfrm>
            <a:off x="510489" y="2272553"/>
            <a:ext cx="7228043" cy="301314"/>
          </a:xfrm>
          <a:prstGeom prst="rect">
            <a:avLst/>
          </a:prstGeom>
        </p:spPr>
        <p:txBody>
          <a:bodyPr/>
          <a:lstStyle>
            <a:lvl1pPr>
              <a:defRPr lang="es-ES_tradnl" sz="1100" kern="1200" smtClean="0">
                <a:solidFill>
                  <a:schemeClr val="bg1">
                    <a:lumMod val="50000"/>
                  </a:schemeClr>
                </a:solidFill>
                <a:latin typeface="Century Gothic" charset="0"/>
                <a:ea typeface="Century Gothic" charset="0"/>
                <a:cs typeface="Century Gothic" charset="0"/>
              </a:defRPr>
            </a:lvl1pPr>
          </a:lstStyle>
          <a:p>
            <a:pPr lvl="0"/>
            <a:r>
              <a:rPr lang="es-ES_tradnl" err="1"/>
              <a:t>Click to modify the text style of the pattern.</a:t>
            </a:r>
          </a:p>
        </p:txBody>
      </p:sp>
    </p:spTree>
    <p:extLst>
      <p:ext uri="{BB962C8B-B14F-4D97-AF65-F5344CB8AC3E}">
        <p14:creationId xmlns:p14="http://schemas.microsoft.com/office/powerpoint/2010/main" val="372537912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F7FE67-851C-BA61-1EAD-E769C31D3F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ABE761F9-E8DB-40FF-EAF0-FA6F39F55D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36DBF08B-68BF-2576-8A96-CB1E70A052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B861B5-94A3-4478-8C53-FE68BF2168F0}" type="datetimeFigureOut">
              <a:rPr lang="nb-NO" smtClean="0"/>
              <a:t>09.10.2022</a:t>
            </a:fld>
            <a:endParaRPr lang="nb-NO"/>
          </a:p>
        </p:txBody>
      </p:sp>
      <p:sp>
        <p:nvSpPr>
          <p:cNvPr id="5" name="Footer Placeholder 4">
            <a:extLst>
              <a:ext uri="{FF2B5EF4-FFF2-40B4-BE49-F238E27FC236}">
                <a16:creationId xmlns:a16="http://schemas.microsoft.com/office/drawing/2014/main" id="{C6DA9A76-7D90-ED36-EFE8-16C8A335FB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950D3455-55B5-D8E7-3D79-5835FB8053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EBEA46-C6F7-4EFB-B1B3-CE4DBD3B7EBC}" type="slidenum">
              <a:rPr lang="nb-NO" smtClean="0"/>
              <a:t>‹#›</a:t>
            </a:fld>
            <a:endParaRPr lang="nb-NO"/>
          </a:p>
        </p:txBody>
      </p:sp>
    </p:spTree>
    <p:extLst>
      <p:ext uri="{BB962C8B-B14F-4D97-AF65-F5344CB8AC3E}">
        <p14:creationId xmlns:p14="http://schemas.microsoft.com/office/powerpoint/2010/main" val="363692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D6BC441-30D2-43C0-AAEB-388F772B46E7}"/>
              </a:ext>
            </a:extLst>
          </p:cNvPr>
          <p:cNvSpPr/>
          <p:nvPr/>
        </p:nvSpPr>
        <p:spPr>
          <a:xfrm>
            <a:off x="527049" y="5905849"/>
            <a:ext cx="7445744" cy="788565"/>
          </a:xfrm>
          <a:prstGeom prst="rect">
            <a:avLst/>
          </a:prstGeom>
          <a:solidFill>
            <a:schemeClr val="accent2">
              <a:lumMod val="20000"/>
              <a:lumOff val="80000"/>
            </a:schemeClr>
          </a:solidFill>
          <a:ln w="28575">
            <a:solidFill>
              <a:srgbClr val="FF6F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100" b="0" i="0" u="none" strike="noStrike" dirty="0">
                <a:solidFill>
                  <a:schemeClr val="tx1"/>
                </a:solidFill>
                <a:effectLst/>
                <a:latin typeface="Century Gothic" panose="020B0502020202020204" pitchFamily="34" charset="0"/>
              </a:rPr>
              <a:t>If using spaghetti nets, consider replacing cork lines that use trawl floats with a new type that are air-filled. Tests with the new type in two locations in the region have produced positive feedback. </a:t>
            </a:r>
          </a:p>
          <a:p>
            <a:pPr marL="171450" indent="-171450">
              <a:buFont typeface="Arial" panose="020B0604020202020204" pitchFamily="34" charset="0"/>
              <a:buChar char="•"/>
            </a:pPr>
            <a:r>
              <a:rPr lang="en-US" sz="1100" b="0" i="0" u="none" strike="noStrike" dirty="0">
                <a:solidFill>
                  <a:schemeClr val="tx1"/>
                </a:solidFill>
                <a:effectLst/>
                <a:latin typeface="Century Gothic" panose="020B0502020202020204" pitchFamily="34" charset="0"/>
              </a:rPr>
              <a:t>Centre rope (Lifting line) needs to be checked for strength and quality before use to ensure no chaffing is present.</a:t>
            </a:r>
          </a:p>
        </p:txBody>
      </p:sp>
      <p:pic>
        <p:nvPicPr>
          <p:cNvPr id="13" name="Picture 12">
            <a:extLst>
              <a:ext uri="{FF2B5EF4-FFF2-40B4-BE49-F238E27FC236}">
                <a16:creationId xmlns:a16="http://schemas.microsoft.com/office/drawing/2014/main" id="{DDF52591-712B-44EE-AF67-9F156E2E5C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3017" y="0"/>
            <a:ext cx="1856509" cy="1311904"/>
          </a:xfrm>
          <a:prstGeom prst="rect">
            <a:avLst/>
          </a:prstGeom>
        </p:spPr>
      </p:pic>
      <p:sp>
        <p:nvSpPr>
          <p:cNvPr id="2" name="Marcador de texto 1"/>
          <p:cNvSpPr>
            <a:spLocks noGrp="1"/>
          </p:cNvSpPr>
          <p:nvPr>
            <p:ph type="body" sz="quarter" idx="11"/>
          </p:nvPr>
        </p:nvSpPr>
        <p:spPr>
          <a:xfrm>
            <a:off x="508000" y="749054"/>
            <a:ext cx="7264400" cy="541084"/>
          </a:xfrm>
        </p:spPr>
        <p:txBody>
          <a:bodyPr>
            <a:normAutofit/>
          </a:bodyPr>
          <a:lstStyle/>
          <a:p>
            <a:pPr marL="0" indent="0">
              <a:buNone/>
            </a:pPr>
            <a:r>
              <a:rPr lang="es-ES" sz="2400" dirty="0"/>
              <a:t>Escape </a:t>
            </a:r>
            <a:r>
              <a:rPr lang="es-ES" sz="2400" dirty="0" err="1"/>
              <a:t>Incident</a:t>
            </a:r>
            <a:r>
              <a:rPr lang="es-ES" sz="2400" dirty="0"/>
              <a:t> </a:t>
            </a:r>
            <a:r>
              <a:rPr lang="es-ES" sz="2400" dirty="0" err="1"/>
              <a:t>Information</a:t>
            </a:r>
            <a:r>
              <a:rPr lang="es-ES" sz="2400" dirty="0"/>
              <a:t> </a:t>
            </a:r>
            <a:r>
              <a:rPr lang="es-ES" sz="2400" dirty="0" err="1"/>
              <a:t>Sheet</a:t>
            </a:r>
            <a:endParaRPr lang="es-ES" sz="2400" dirty="0"/>
          </a:p>
        </p:txBody>
      </p:sp>
      <p:sp>
        <p:nvSpPr>
          <p:cNvPr id="5" name="TextBox 4">
            <a:extLst>
              <a:ext uri="{FF2B5EF4-FFF2-40B4-BE49-F238E27FC236}">
                <a16:creationId xmlns:a16="http://schemas.microsoft.com/office/drawing/2014/main" id="{CFFB1729-C431-49BE-BA7F-B46AFEB6B2F8}"/>
              </a:ext>
            </a:extLst>
          </p:cNvPr>
          <p:cNvSpPr txBox="1"/>
          <p:nvPr/>
        </p:nvSpPr>
        <p:spPr>
          <a:xfrm>
            <a:off x="507999" y="229021"/>
            <a:ext cx="2133600"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rPr>
              <a:t>Escape </a:t>
            </a:r>
            <a:r>
              <a:rPr kumimoji="0" lang="es-ES" sz="1100" b="1" i="0" u="none" strike="noStrike" kern="1200" cap="none" spc="0" normalizeH="0" baseline="0" noProof="0" dirty="0" err="1">
                <a:ln>
                  <a:noFill/>
                </a:ln>
                <a:solidFill>
                  <a:prstClr val="white">
                    <a:lumMod val="65000"/>
                  </a:prstClr>
                </a:solidFill>
                <a:effectLst/>
                <a:uLnTx/>
                <a:uFillTx/>
                <a:latin typeface="Century Gothic" panose="020B0502020202020204" pitchFamily="34" charset="0"/>
                <a:ea typeface="+mn-ea"/>
                <a:cs typeface="+mn-cs"/>
              </a:rPr>
              <a:t>Information</a:t>
            </a:r>
            <a:r>
              <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rPr>
              <a:t> </a:t>
            </a:r>
            <a:r>
              <a:rPr kumimoji="0" lang="es-ES" sz="1100" b="1" i="0" u="none" strike="noStrike" kern="1200" cap="none" spc="0" normalizeH="0" baseline="0" noProof="0" dirty="0" err="1">
                <a:ln>
                  <a:noFill/>
                </a:ln>
                <a:solidFill>
                  <a:prstClr val="white">
                    <a:lumMod val="65000"/>
                  </a:prstClr>
                </a:solidFill>
                <a:effectLst/>
                <a:uLnTx/>
                <a:uFillTx/>
                <a:latin typeface="Century Gothic" panose="020B0502020202020204" pitchFamily="34" charset="0"/>
                <a:ea typeface="+mn-ea"/>
                <a:cs typeface="+mn-cs"/>
              </a:rPr>
              <a:t>Sheet</a:t>
            </a:r>
            <a:endPar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endParaRPr>
          </a:p>
        </p:txBody>
      </p:sp>
      <p:graphicFrame>
        <p:nvGraphicFramePr>
          <p:cNvPr id="11" name="Table 10">
            <a:extLst>
              <a:ext uri="{FF2B5EF4-FFF2-40B4-BE49-F238E27FC236}">
                <a16:creationId xmlns:a16="http://schemas.microsoft.com/office/drawing/2014/main" id="{AA28E66B-B15B-4479-88D0-CA88FB54F73E}"/>
              </a:ext>
            </a:extLst>
          </p:cNvPr>
          <p:cNvGraphicFramePr>
            <a:graphicFrameLocks noGrp="1"/>
          </p:cNvGraphicFramePr>
          <p:nvPr>
            <p:extLst>
              <p:ext uri="{D42A27DB-BD31-4B8C-83A1-F6EECF244321}">
                <p14:modId xmlns:p14="http://schemas.microsoft.com/office/powerpoint/2010/main" val="2764388833"/>
              </p:ext>
            </p:extLst>
          </p:nvPr>
        </p:nvGraphicFramePr>
        <p:xfrm>
          <a:off x="514350" y="1219353"/>
          <a:ext cx="7445744" cy="731520"/>
        </p:xfrm>
        <a:graphic>
          <a:graphicData uri="http://schemas.openxmlformats.org/drawingml/2006/table">
            <a:tbl>
              <a:tblPr firstRow="1" bandRow="1">
                <a:tableStyleId>{5940675A-B579-460E-94D1-54222C63F5DA}</a:tableStyleId>
              </a:tblPr>
              <a:tblGrid>
                <a:gridCol w="1612833">
                  <a:extLst>
                    <a:ext uri="{9D8B030D-6E8A-4147-A177-3AD203B41FA5}">
                      <a16:colId xmlns:a16="http://schemas.microsoft.com/office/drawing/2014/main" val="559888924"/>
                    </a:ext>
                  </a:extLst>
                </a:gridCol>
                <a:gridCol w="1212783">
                  <a:extLst>
                    <a:ext uri="{9D8B030D-6E8A-4147-A177-3AD203B41FA5}">
                      <a16:colId xmlns:a16="http://schemas.microsoft.com/office/drawing/2014/main" val="4135136487"/>
                    </a:ext>
                  </a:extLst>
                </a:gridCol>
                <a:gridCol w="1760540">
                  <a:extLst>
                    <a:ext uri="{9D8B030D-6E8A-4147-A177-3AD203B41FA5}">
                      <a16:colId xmlns:a16="http://schemas.microsoft.com/office/drawing/2014/main" val="817988030"/>
                    </a:ext>
                  </a:extLst>
                </a:gridCol>
                <a:gridCol w="2859588">
                  <a:extLst>
                    <a:ext uri="{9D8B030D-6E8A-4147-A177-3AD203B41FA5}">
                      <a16:colId xmlns:a16="http://schemas.microsoft.com/office/drawing/2014/main" val="987451402"/>
                    </a:ext>
                  </a:extLst>
                </a:gridCol>
              </a:tblGrid>
              <a:tr h="193275">
                <a:tc>
                  <a:txBody>
                    <a:bodyPr/>
                    <a:lstStyle/>
                    <a:p>
                      <a:pPr algn="ctr"/>
                      <a:r>
                        <a:rPr lang="es-ES" sz="1200" b="1" dirty="0">
                          <a:latin typeface="Century Gothic" panose="020B0502020202020204" pitchFamily="34" charset="0"/>
                        </a:rPr>
                        <a:t>SITE</a:t>
                      </a:r>
                    </a:p>
                  </a:txBody>
                  <a:tcPr>
                    <a:solidFill>
                      <a:schemeClr val="bg1"/>
                    </a:solidFill>
                  </a:tcPr>
                </a:tc>
                <a:tc>
                  <a:txBody>
                    <a:bodyPr/>
                    <a:lstStyle/>
                    <a:p>
                      <a:pPr algn="ctr"/>
                      <a:r>
                        <a:rPr lang="es-ES" sz="1200" b="1" dirty="0">
                          <a:latin typeface="Century Gothic" panose="020B0502020202020204" pitchFamily="34" charset="0"/>
                        </a:rPr>
                        <a:t>DATE</a:t>
                      </a:r>
                    </a:p>
                  </a:txBody>
                  <a:tcPr>
                    <a:solidFill>
                      <a:schemeClr val="bg1"/>
                    </a:solidFill>
                  </a:tcPr>
                </a:tc>
                <a:tc>
                  <a:txBody>
                    <a:bodyPr/>
                    <a:lstStyle/>
                    <a:p>
                      <a:pPr algn="ctr"/>
                      <a:r>
                        <a:rPr lang="es-ES" sz="1200" b="1" dirty="0">
                          <a:latin typeface="Century Gothic" panose="020B0502020202020204" pitchFamily="34" charset="0"/>
                        </a:rPr>
                        <a:t>NUMBER OF ESCAPES</a:t>
                      </a:r>
                    </a:p>
                  </a:txBody>
                  <a:tcPr>
                    <a:solidFill>
                      <a:schemeClr val="bg1"/>
                    </a:solidFill>
                  </a:tcPr>
                </a:tc>
                <a:tc>
                  <a:txBody>
                    <a:bodyPr/>
                    <a:lstStyle/>
                    <a:p>
                      <a:pPr algn="ctr"/>
                      <a:r>
                        <a:rPr lang="es-ES" sz="1200" b="1" dirty="0">
                          <a:latin typeface="Century Gothic" panose="020B0502020202020204" pitchFamily="34" charset="0"/>
                        </a:rPr>
                        <a:t>CAUSE</a:t>
                      </a:r>
                    </a:p>
                  </a:txBody>
                  <a:tcPr>
                    <a:solidFill>
                      <a:schemeClr val="bg1"/>
                    </a:solidFill>
                  </a:tcPr>
                </a:tc>
                <a:extLst>
                  <a:ext uri="{0D108BD9-81ED-4DB2-BD59-A6C34878D82A}">
                    <a16:rowId xmlns:a16="http://schemas.microsoft.com/office/drawing/2014/main" val="1710326897"/>
                  </a:ext>
                </a:extLst>
              </a:tr>
              <a:tr h="347810">
                <a:tc>
                  <a:txBody>
                    <a:bodyPr/>
                    <a:lstStyle/>
                    <a:p>
                      <a:pPr algn="ctr"/>
                      <a:r>
                        <a:rPr lang="es-ES" sz="1200" b="1" dirty="0" err="1">
                          <a:latin typeface="Century Gothic" panose="020B0502020202020204" pitchFamily="34" charset="0"/>
                        </a:rPr>
                        <a:t>Verpeide</a:t>
                      </a:r>
                      <a:endParaRPr lang="es-ES" sz="1200" b="1" dirty="0">
                        <a:latin typeface="Century Gothic" panose="020B0502020202020204" pitchFamily="34" charset="0"/>
                      </a:endParaRPr>
                    </a:p>
                    <a:p>
                      <a:pPr algn="ctr"/>
                      <a:r>
                        <a:rPr lang="es-ES" sz="1200" b="1" dirty="0" err="1">
                          <a:latin typeface="Century Gothic" panose="020B0502020202020204" pitchFamily="34" charset="0"/>
                        </a:rPr>
                        <a:t>Norway</a:t>
                      </a:r>
                      <a:r>
                        <a:rPr lang="es-ES" sz="1200" b="1" dirty="0">
                          <a:latin typeface="Century Gothic" panose="020B0502020202020204" pitchFamily="34" charset="0"/>
                        </a:rPr>
                        <a:t> West</a:t>
                      </a:r>
                    </a:p>
                  </a:txBody>
                  <a:tcPr>
                    <a:solidFill>
                      <a:schemeClr val="bg1"/>
                    </a:solidFill>
                  </a:tcPr>
                </a:tc>
                <a:tc>
                  <a:txBody>
                    <a:bodyPr/>
                    <a:lstStyle/>
                    <a:p>
                      <a:pPr algn="ctr"/>
                      <a:r>
                        <a:rPr lang="es-ES" sz="1200" b="1" dirty="0">
                          <a:latin typeface="Century Gothic" panose="020B0502020202020204" pitchFamily="34" charset="0"/>
                        </a:rPr>
                        <a:t>12.01.2022</a:t>
                      </a:r>
                    </a:p>
                  </a:txBody>
                  <a:tcPr>
                    <a:solidFill>
                      <a:schemeClr val="bg1"/>
                    </a:solidFill>
                  </a:tcPr>
                </a:tc>
                <a:tc>
                  <a:txBody>
                    <a:bodyPr/>
                    <a:lstStyle/>
                    <a:p>
                      <a:pPr algn="ctr"/>
                      <a:r>
                        <a:rPr lang="es-ES" sz="1200" b="1" dirty="0">
                          <a:latin typeface="Century Gothic" panose="020B0502020202020204" pitchFamily="34" charset="0"/>
                        </a:rPr>
                        <a:t>TBC</a:t>
                      </a:r>
                    </a:p>
                  </a:txBody>
                  <a:tcPr>
                    <a:solidFill>
                      <a:schemeClr val="bg1"/>
                    </a:solidFill>
                  </a:tcPr>
                </a:tc>
                <a:tc>
                  <a:txBody>
                    <a:bodyPr/>
                    <a:lstStyle/>
                    <a:p>
                      <a:pPr algn="ctr"/>
                      <a:r>
                        <a:rPr lang="en-US" sz="1200" b="1" dirty="0">
                          <a:solidFill>
                            <a:schemeClr val="tx1"/>
                          </a:solidFill>
                          <a:latin typeface="Century Gothic" panose="020B0502020202020204" pitchFamily="34" charset="0"/>
                        </a:rPr>
                        <a:t>Probable cause: net got jammed in the cork line while being emptied.</a:t>
                      </a:r>
                    </a:p>
                  </a:txBody>
                  <a:tcPr>
                    <a:solidFill>
                      <a:schemeClr val="bg1"/>
                    </a:solidFill>
                  </a:tcPr>
                </a:tc>
                <a:extLst>
                  <a:ext uri="{0D108BD9-81ED-4DB2-BD59-A6C34878D82A}">
                    <a16:rowId xmlns:a16="http://schemas.microsoft.com/office/drawing/2014/main" val="3773703576"/>
                  </a:ext>
                </a:extLst>
              </a:tr>
            </a:tbl>
          </a:graphicData>
        </a:graphic>
      </p:graphicFrame>
      <p:sp>
        <p:nvSpPr>
          <p:cNvPr id="23" name="TextBox 22">
            <a:extLst>
              <a:ext uri="{FF2B5EF4-FFF2-40B4-BE49-F238E27FC236}">
                <a16:creationId xmlns:a16="http://schemas.microsoft.com/office/drawing/2014/main" id="{326E5594-E834-404A-A8EE-346B5F233579}"/>
              </a:ext>
            </a:extLst>
          </p:cNvPr>
          <p:cNvSpPr txBox="1"/>
          <p:nvPr/>
        </p:nvSpPr>
        <p:spPr>
          <a:xfrm>
            <a:off x="507999" y="5598184"/>
            <a:ext cx="472163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RECOMMENDATIONS</a:t>
            </a:r>
            <a:endParaRPr kumimoji="0" lang="nb-NO"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6" name="Rectangle 5">
            <a:extLst>
              <a:ext uri="{FF2B5EF4-FFF2-40B4-BE49-F238E27FC236}">
                <a16:creationId xmlns:a16="http://schemas.microsoft.com/office/drawing/2014/main" id="{0E32DBC0-1E6C-4FCB-AEC7-7935680A0E2F}"/>
              </a:ext>
            </a:extLst>
          </p:cNvPr>
          <p:cNvSpPr/>
          <p:nvPr/>
        </p:nvSpPr>
        <p:spPr>
          <a:xfrm>
            <a:off x="520699" y="2039192"/>
            <a:ext cx="7452094" cy="984885"/>
          </a:xfrm>
          <a:prstGeom prst="rect">
            <a:avLst/>
          </a:prstGeom>
          <a:solidFill>
            <a:schemeClr val="bg1">
              <a:lumMod val="85000"/>
            </a:schemeClr>
          </a:solidFill>
          <a:ln>
            <a:solidFill>
              <a:schemeClr val="tx1">
                <a:lumMod val="50000"/>
                <a:lumOff val="5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What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lang="es-ES" sz="1400" b="1" dirty="0">
                <a:solidFill>
                  <a:prstClr val="black"/>
                </a:solidFill>
                <a:latin typeface="Century Gothic" panose="020B0502020202020204" pitchFamily="34" charset="0"/>
              </a:rPr>
              <a:t>h</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appened</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algn="l" fontAlgn="t"/>
            <a:r>
              <a:rPr lang="en-US" sz="1100" b="0" i="0" u="none" strike="noStrike" dirty="0">
                <a:solidFill>
                  <a:srgbClr val="000000"/>
                </a:solidFill>
                <a:effectLst/>
                <a:latin typeface="Century Gothic" panose="020B0502020202020204" pitchFamily="34" charset="0"/>
              </a:rPr>
              <a:t>Delousing was being carried out with Ro West and the net (spaghetti) was being emptied with a cork line. We suspect that the netting got jammed in the cork line and a hole was torn in the net as a result, or an object got trapped between the cork line and the net. No unknown object was found in the net that could have caused such damage, but it is possible that it may have fallen out of the hole afterwards.</a:t>
            </a:r>
          </a:p>
        </p:txBody>
      </p:sp>
      <p:sp>
        <p:nvSpPr>
          <p:cNvPr id="16" name="Rectangle 15">
            <a:extLst>
              <a:ext uri="{FF2B5EF4-FFF2-40B4-BE49-F238E27FC236}">
                <a16:creationId xmlns:a16="http://schemas.microsoft.com/office/drawing/2014/main" id="{F188305C-AED7-13A5-31FE-A0CE239EAFB6}"/>
              </a:ext>
            </a:extLst>
          </p:cNvPr>
          <p:cNvSpPr/>
          <p:nvPr/>
        </p:nvSpPr>
        <p:spPr>
          <a:xfrm>
            <a:off x="507999" y="3089917"/>
            <a:ext cx="7452093" cy="2508379"/>
          </a:xfrm>
          <a:prstGeom prst="rect">
            <a:avLst/>
          </a:prstGeom>
          <a:solidFill>
            <a:schemeClr val="bg1">
              <a:lumMod val="85000"/>
            </a:schemeClr>
          </a:solidFill>
          <a:ln>
            <a:solidFill>
              <a:schemeClr val="tx1">
                <a:lumMod val="50000"/>
                <a:lumOff val="5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Why</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did</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it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happen</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r>
              <a:rPr lang="en-US" sz="1100" b="0" i="0" u="none" strike="noStrike" dirty="0">
                <a:solidFill>
                  <a:srgbClr val="000000"/>
                </a:solidFill>
                <a:effectLst/>
                <a:latin typeface="Century Gothic" panose="020B0502020202020204" pitchFamily="34" charset="0"/>
              </a:rPr>
              <a:t>Before the net was emptied with the cork line, the </a:t>
            </a:r>
            <a:r>
              <a:rPr lang="en-US" sz="1100" b="0" i="0" u="none" strike="noStrike" dirty="0" err="1">
                <a:solidFill>
                  <a:srgbClr val="000000"/>
                </a:solidFill>
                <a:effectLst/>
                <a:latin typeface="Century Gothic" panose="020B0502020202020204" pitchFamily="34" charset="0"/>
              </a:rPr>
              <a:t>centre</a:t>
            </a:r>
            <a:r>
              <a:rPr lang="en-US" sz="1100" b="0" i="0" u="none" strike="noStrike" dirty="0">
                <a:solidFill>
                  <a:srgbClr val="000000"/>
                </a:solidFill>
                <a:effectLst/>
                <a:latin typeface="Century Gothic" panose="020B0502020202020204" pitchFamily="34" charset="0"/>
              </a:rPr>
              <a:t> rope (lifting rope) was raised to lift the net and acclimatize the fish. This rope was worn due to chafing. This rope is important for maintaining control of the bottom of the net and for easing the load/weight on the cork line. A weighted rope was lifted on the back edge of the net to stretch out the bottom and lighten the weight of it. One man was also waiting in a small Steady boat inside the net to try to get a rope placed in the </a:t>
            </a:r>
            <a:r>
              <a:rPr lang="en-US" sz="1100" b="0" i="0" u="none" strike="noStrike" dirty="0" err="1">
                <a:solidFill>
                  <a:srgbClr val="000000"/>
                </a:solidFill>
                <a:effectLst/>
                <a:latin typeface="Century Gothic" panose="020B0502020202020204" pitchFamily="34" charset="0"/>
              </a:rPr>
              <a:t>centerpoint</a:t>
            </a:r>
            <a:r>
              <a:rPr lang="en-US" sz="1100" b="0" i="0" u="none" strike="noStrike" dirty="0">
                <a:solidFill>
                  <a:srgbClr val="000000"/>
                </a:solidFill>
                <a:effectLst/>
                <a:latin typeface="Century Gothic" panose="020B0502020202020204" pitchFamily="34" charset="0"/>
              </a:rPr>
              <a:t> of the net as the cork line passed. However, the load/weight on the cork line was too high and it went below the surface of the water, about 0.5 m. At this point, an unknown number of salmon escaped behind the cork line. Apart from the cork line dipping below the surface of the water, no abnormal load on the cork line was noted. Once the net had been emptied of fish and the cork line had been removed, weights were lowered and an ROV inspection was carried out. When the ROV got to the bottom, four salmon were observed escaping through the hole. It was dark, and the light from the ROV attracted the salmon as it approached the hole. During previous inspections at the site, the darkness has proved a challenge, because the fish are attracted to the ROV’s light.</a:t>
            </a:r>
          </a:p>
        </p:txBody>
      </p:sp>
      <p:sp>
        <p:nvSpPr>
          <p:cNvPr id="27" name="Rectangle: Top Corners Rounded 26">
            <a:extLst>
              <a:ext uri="{FF2B5EF4-FFF2-40B4-BE49-F238E27FC236}">
                <a16:creationId xmlns:a16="http://schemas.microsoft.com/office/drawing/2014/main" id="{8411F2CD-CEDA-026D-656F-A99EF3FAB632}"/>
              </a:ext>
            </a:extLst>
          </p:cNvPr>
          <p:cNvSpPr/>
          <p:nvPr/>
        </p:nvSpPr>
        <p:spPr>
          <a:xfrm>
            <a:off x="8395856" y="269217"/>
            <a:ext cx="3676072" cy="3872953"/>
          </a:xfrm>
          <a:prstGeom prst="round2Same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b="0" i="0"/>
            </a:pPr>
            <a:r>
              <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rPr>
              <a:t>TAKE ACTION</a:t>
            </a:r>
            <a:r>
              <a:rPr kumimoji="0" lang="1044" sz="1800" b="1" i="0" u="none" strike="noStrike" kern="1200" cap="none" spc="0" normalizeH="0" baseline="0" noProof="0" dirty="0">
                <a:ln>
                  <a:noFill/>
                </a:ln>
                <a:solidFill>
                  <a:prstClr val="black"/>
                </a:solidFill>
                <a:effectLst/>
                <a:uLnTx/>
                <a:uFillTx/>
                <a:latin typeface="Century Gothic" panose="020B0502020202020204" pitchFamily="34" charset="0"/>
              </a:rPr>
              <a:t>!</a:t>
            </a:r>
            <a:endPar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defRPr b="0" i="0"/>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defRPr b="0" i="0"/>
            </a:pPr>
            <a:r>
              <a:rPr lang="nb-NO" sz="1400" dirty="0" err="1">
                <a:solidFill>
                  <a:prstClr val="black"/>
                </a:solidFill>
                <a:latin typeface="Century Gothic" panose="020B0502020202020204" pitchFamily="34" charset="0"/>
              </a:rPr>
              <a:t>Could</a:t>
            </a:r>
            <a:r>
              <a:rPr lang="nb-NO" sz="1400" dirty="0">
                <a:solidFill>
                  <a:prstClr val="black"/>
                </a:solidFill>
                <a:latin typeface="Century Gothic" panose="020B0502020202020204" pitchFamily="34" charset="0"/>
              </a:rPr>
              <a:t> </a:t>
            </a:r>
            <a:r>
              <a:rPr lang="nb-NO" sz="1400" dirty="0" err="1">
                <a:solidFill>
                  <a:prstClr val="black"/>
                </a:solidFill>
                <a:latin typeface="Century Gothic" panose="020B0502020202020204" pitchFamily="34" charset="0"/>
              </a:rPr>
              <a:t>this</a:t>
            </a:r>
            <a:r>
              <a:rPr lang="nb-NO" sz="1400" dirty="0">
                <a:solidFill>
                  <a:prstClr val="black"/>
                </a:solidFill>
                <a:latin typeface="Century Gothic" panose="020B0502020202020204" pitchFamily="34" charset="0"/>
              </a:rPr>
              <a:t> </a:t>
            </a:r>
            <a:r>
              <a:rPr lang="nb-NO" sz="1400" dirty="0" err="1">
                <a:solidFill>
                  <a:prstClr val="black"/>
                </a:solidFill>
                <a:latin typeface="Century Gothic" panose="020B0502020202020204" pitchFamily="34" charset="0"/>
              </a:rPr>
              <a:t>incident</a:t>
            </a:r>
            <a:r>
              <a:rPr lang="nb-NO" sz="1400" dirty="0">
                <a:solidFill>
                  <a:prstClr val="black"/>
                </a:solidFill>
                <a:latin typeface="Century Gothic" panose="020B0502020202020204" pitchFamily="34" charset="0"/>
              </a:rPr>
              <a:t> have </a:t>
            </a:r>
            <a:r>
              <a:rPr lang="nb-NO" sz="1400" dirty="0" err="1">
                <a:solidFill>
                  <a:prstClr val="black"/>
                </a:solidFill>
                <a:latin typeface="Century Gothic" panose="020B0502020202020204" pitchFamily="34" charset="0"/>
              </a:rPr>
              <a:t>happened</a:t>
            </a:r>
            <a:r>
              <a:rPr lang="nb-NO" sz="1400" dirty="0">
                <a:solidFill>
                  <a:prstClr val="black"/>
                </a:solidFill>
                <a:latin typeface="Century Gothic" panose="020B0502020202020204" pitchFamily="34" charset="0"/>
              </a:rPr>
              <a:t> at </a:t>
            </a:r>
            <a:r>
              <a:rPr lang="nb-NO" sz="1400" dirty="0" err="1">
                <a:solidFill>
                  <a:prstClr val="black"/>
                </a:solidFill>
                <a:latin typeface="Century Gothic" panose="020B0502020202020204" pitchFamily="34" charset="0"/>
              </a:rPr>
              <a:t>your</a:t>
            </a:r>
            <a:r>
              <a:rPr lang="nb-NO" sz="1400" dirty="0">
                <a:solidFill>
                  <a:prstClr val="black"/>
                </a:solidFill>
                <a:latin typeface="Century Gothic" panose="020B0502020202020204" pitchFamily="34" charset="0"/>
              </a:rPr>
              <a:t> </a:t>
            </a:r>
            <a:r>
              <a:rPr lang="nb-NO" sz="1400" dirty="0" err="1">
                <a:solidFill>
                  <a:prstClr val="black"/>
                </a:solidFill>
                <a:latin typeface="Century Gothic" panose="020B0502020202020204" pitchFamily="34" charset="0"/>
              </a:rPr>
              <a:t>site</a:t>
            </a:r>
            <a:r>
              <a:rPr lang="nb-NO" sz="1400" dirty="0">
                <a:solidFill>
                  <a:prstClr val="black"/>
                </a:solidFill>
                <a:latin typeface="Century Gothic" panose="020B0502020202020204" pitchFamily="34" charset="0"/>
              </a:rPr>
              <a:t>?</a:t>
            </a:r>
          </a:p>
          <a:p>
            <a:pPr marL="0" marR="0" lvl="0" indent="0" algn="ctr" defTabSz="914400" rtl="0" eaLnBrk="1" fontAlgn="auto" latinLnBrk="0" hangingPunct="1">
              <a:lnSpc>
                <a:spcPct val="100000"/>
              </a:lnSpc>
              <a:spcBef>
                <a:spcPct val="0"/>
              </a:spcBef>
              <a:spcAft>
                <a:spcPct val="0"/>
              </a:spcAft>
              <a:buClrTx/>
              <a:buSzTx/>
              <a:buFontTx/>
              <a:buNone/>
              <a:defRPr b="0" i="0"/>
            </a:pPr>
            <a:endParaRPr lang="nb-NO" sz="1400" dirty="0">
              <a:solidFill>
                <a:prstClr val="black"/>
              </a:solidFill>
              <a:latin typeface="Century Gothic" panose="020B0502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defRPr b="0" i="0"/>
            </a:pPr>
            <a:r>
              <a:rPr lang="nb-NO" sz="1400" dirty="0">
                <a:solidFill>
                  <a:prstClr val="black"/>
                </a:solidFill>
                <a:latin typeface="Century Gothic" panose="020B0502020202020204" pitchFamily="34" charset="0"/>
              </a:rPr>
              <a:t>Do </a:t>
            </a:r>
            <a:r>
              <a:rPr lang="nb-NO" sz="1400" dirty="0" err="1">
                <a:solidFill>
                  <a:prstClr val="black"/>
                </a:solidFill>
                <a:latin typeface="Century Gothic" panose="020B0502020202020204" pitchFamily="34" charset="0"/>
              </a:rPr>
              <a:t>you</a:t>
            </a:r>
            <a:r>
              <a:rPr lang="nb-NO" sz="1400" dirty="0">
                <a:solidFill>
                  <a:prstClr val="black"/>
                </a:solidFill>
                <a:latin typeface="Century Gothic" panose="020B0502020202020204" pitchFamily="34" charset="0"/>
              </a:rPr>
              <a:t> </a:t>
            </a:r>
            <a:r>
              <a:rPr lang="nb-NO" sz="1400" dirty="0" err="1">
                <a:solidFill>
                  <a:prstClr val="black"/>
                </a:solidFill>
                <a:latin typeface="Century Gothic" panose="020B0502020202020204" pitchFamily="34" charset="0"/>
              </a:rPr>
              <a:t>check</a:t>
            </a:r>
            <a:r>
              <a:rPr lang="nb-NO" sz="1400" dirty="0">
                <a:solidFill>
                  <a:prstClr val="black"/>
                </a:solidFill>
                <a:latin typeface="Century Gothic" panose="020B0502020202020204" pitchFamily="34" charset="0"/>
              </a:rPr>
              <a:t> </a:t>
            </a:r>
            <a:r>
              <a:rPr lang="nb-NO" sz="1400" dirty="0" err="1">
                <a:solidFill>
                  <a:prstClr val="black"/>
                </a:solidFill>
                <a:latin typeface="Century Gothic" panose="020B0502020202020204" pitchFamily="34" charset="0"/>
              </a:rPr>
              <a:t>the</a:t>
            </a:r>
            <a:r>
              <a:rPr lang="nb-NO" sz="1400" dirty="0">
                <a:solidFill>
                  <a:prstClr val="black"/>
                </a:solidFill>
                <a:latin typeface="Century Gothic" panose="020B0502020202020204" pitchFamily="34" charset="0"/>
              </a:rPr>
              <a:t> </a:t>
            </a:r>
            <a:r>
              <a:rPr lang="nb-NO" sz="1400" dirty="0" err="1">
                <a:solidFill>
                  <a:prstClr val="black"/>
                </a:solidFill>
                <a:latin typeface="Century Gothic" panose="020B0502020202020204" pitchFamily="34" charset="0"/>
              </a:rPr>
              <a:t>centre</a:t>
            </a:r>
            <a:r>
              <a:rPr lang="nb-NO" sz="1400" dirty="0">
                <a:solidFill>
                  <a:prstClr val="black"/>
                </a:solidFill>
                <a:latin typeface="Century Gothic" panose="020B0502020202020204" pitchFamily="34" charset="0"/>
              </a:rPr>
              <a:t> rope prior to </a:t>
            </a:r>
            <a:r>
              <a:rPr lang="nb-NO" sz="1400" dirty="0" err="1">
                <a:solidFill>
                  <a:prstClr val="black"/>
                </a:solidFill>
                <a:latin typeface="Century Gothic" panose="020B0502020202020204" pitchFamily="34" charset="0"/>
              </a:rPr>
              <a:t>use</a:t>
            </a:r>
            <a:r>
              <a:rPr lang="nb-NO" sz="1400" dirty="0">
                <a:solidFill>
                  <a:prstClr val="black"/>
                </a:solidFill>
                <a:latin typeface="Century Gothic" panose="020B0502020202020204" pitchFamily="34" charset="0"/>
              </a:rPr>
              <a:t>?</a:t>
            </a:r>
          </a:p>
          <a:p>
            <a:pPr marR="0" lvl="0" defTabSz="914400" rtl="0" eaLnBrk="1" fontAlgn="auto" latinLnBrk="0" hangingPunct="1">
              <a:lnSpc>
                <a:spcPct val="100000"/>
              </a:lnSpc>
              <a:spcBef>
                <a:spcPct val="0"/>
              </a:spcBef>
              <a:spcAft>
                <a:spcPct val="0"/>
              </a:spcAft>
              <a:buClrTx/>
              <a:buSzTx/>
              <a:defRPr/>
            </a:pPr>
            <a:endPar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pic>
        <p:nvPicPr>
          <p:cNvPr id="4" name="Picture 3">
            <a:extLst>
              <a:ext uri="{FF2B5EF4-FFF2-40B4-BE49-F238E27FC236}">
                <a16:creationId xmlns:a16="http://schemas.microsoft.com/office/drawing/2014/main" id="{BAD30001-98AD-77CB-47CF-D9ED3A44B1A9}"/>
              </a:ext>
            </a:extLst>
          </p:cNvPr>
          <p:cNvPicPr>
            <a:picLocks noChangeAspect="1"/>
          </p:cNvPicPr>
          <p:nvPr/>
        </p:nvPicPr>
        <p:blipFill>
          <a:blip r:embed="rId3"/>
          <a:stretch>
            <a:fillRect/>
          </a:stretch>
        </p:blipFill>
        <p:spPr>
          <a:xfrm>
            <a:off x="8383155" y="2975223"/>
            <a:ext cx="3724522" cy="2737765"/>
          </a:xfrm>
          <a:prstGeom prst="rect">
            <a:avLst/>
          </a:prstGeom>
        </p:spPr>
      </p:pic>
      <p:pic>
        <p:nvPicPr>
          <p:cNvPr id="1026" name="Picture 2">
            <a:extLst>
              <a:ext uri="{FF2B5EF4-FFF2-40B4-BE49-F238E27FC236}">
                <a16:creationId xmlns:a16="http://schemas.microsoft.com/office/drawing/2014/main" id="{C127595D-99D2-4C42-4FC6-E9B3F7C42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9650" y="4967168"/>
            <a:ext cx="1938027" cy="1857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86863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D6BC441-30D2-43C0-AAEB-388F772B46E7}"/>
              </a:ext>
            </a:extLst>
          </p:cNvPr>
          <p:cNvSpPr/>
          <p:nvPr/>
        </p:nvSpPr>
        <p:spPr>
          <a:xfrm>
            <a:off x="527049" y="5417004"/>
            <a:ext cx="7445744" cy="1169552"/>
          </a:xfrm>
          <a:prstGeom prst="rect">
            <a:avLst/>
          </a:prstGeom>
          <a:solidFill>
            <a:schemeClr val="accent2">
              <a:lumMod val="20000"/>
              <a:lumOff val="80000"/>
            </a:schemeClr>
          </a:solidFill>
          <a:ln w="28575">
            <a:solidFill>
              <a:srgbClr val="FF6F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CA" sz="1200" b="0" i="0" u="none" strike="noStrike" dirty="0">
                <a:solidFill>
                  <a:schemeClr val="tx1"/>
                </a:solidFill>
                <a:effectLst/>
                <a:latin typeface="Century Gothic" panose="020B0502020202020204" pitchFamily="34" charset="0"/>
              </a:rPr>
              <a:t>Ensure that fish behaviour is monitored during handling, especially after being anesthetized. </a:t>
            </a:r>
          </a:p>
          <a:p>
            <a:pPr marL="171450" indent="-171450">
              <a:buFont typeface="Arial" panose="020B0604020202020204" pitchFamily="34" charset="0"/>
              <a:buChar char="•"/>
            </a:pPr>
            <a:r>
              <a:rPr lang="en-CA" sz="1200" dirty="0">
                <a:solidFill>
                  <a:schemeClr val="tx1"/>
                </a:solidFill>
                <a:latin typeface="Century Gothic" panose="020B0502020202020204" pitchFamily="34" charset="0"/>
              </a:rPr>
              <a:t>Ensure that equipment such as safety nets and pipes are of sufficient dimensions and installed to ensure that fish can not fall into the sea. </a:t>
            </a:r>
          </a:p>
          <a:p>
            <a:pPr marL="171450" indent="-171450">
              <a:buFont typeface="Arial" panose="020B0604020202020204" pitchFamily="34" charset="0"/>
              <a:buChar char="•"/>
            </a:pPr>
            <a:r>
              <a:rPr lang="en-CA" sz="1200" dirty="0">
                <a:solidFill>
                  <a:schemeClr val="tx1"/>
                </a:solidFill>
                <a:latin typeface="Century Gothic" panose="020B0502020202020204" pitchFamily="34" charset="0"/>
              </a:rPr>
              <a:t>Ensure that any external personnel handling fish at our sites are properly trained and working in alignment with Mowi’s policies and procedures for escape prevention. </a:t>
            </a:r>
            <a:endParaRPr lang="nb-NO" sz="1200" dirty="0">
              <a:solidFill>
                <a:schemeClr val="tx1"/>
              </a:solidFill>
              <a:latin typeface="Century Gothic" panose="020B0502020202020204" pitchFamily="34" charset="0"/>
            </a:endParaRPr>
          </a:p>
        </p:txBody>
      </p:sp>
      <p:pic>
        <p:nvPicPr>
          <p:cNvPr id="13" name="Picture 12">
            <a:extLst>
              <a:ext uri="{FF2B5EF4-FFF2-40B4-BE49-F238E27FC236}">
                <a16:creationId xmlns:a16="http://schemas.microsoft.com/office/drawing/2014/main" id="{DDF52591-712B-44EE-AF67-9F156E2E5C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3017" y="0"/>
            <a:ext cx="1856509" cy="1311904"/>
          </a:xfrm>
          <a:prstGeom prst="rect">
            <a:avLst/>
          </a:prstGeom>
        </p:spPr>
      </p:pic>
      <p:sp>
        <p:nvSpPr>
          <p:cNvPr id="2" name="Marcador de texto 1"/>
          <p:cNvSpPr>
            <a:spLocks noGrp="1"/>
          </p:cNvSpPr>
          <p:nvPr>
            <p:ph type="body" sz="quarter" idx="11"/>
          </p:nvPr>
        </p:nvSpPr>
        <p:spPr>
          <a:xfrm>
            <a:off x="508000" y="749054"/>
            <a:ext cx="7264400" cy="541084"/>
          </a:xfrm>
        </p:spPr>
        <p:txBody>
          <a:bodyPr>
            <a:normAutofit/>
          </a:bodyPr>
          <a:lstStyle/>
          <a:p>
            <a:pPr marL="0" indent="0">
              <a:buNone/>
            </a:pPr>
            <a:r>
              <a:rPr lang="es-ES" sz="2400" dirty="0"/>
              <a:t>Escape </a:t>
            </a:r>
            <a:r>
              <a:rPr lang="es-ES" sz="2400" dirty="0" err="1"/>
              <a:t>Incident</a:t>
            </a:r>
            <a:r>
              <a:rPr lang="es-ES" sz="2400" dirty="0"/>
              <a:t> </a:t>
            </a:r>
            <a:r>
              <a:rPr lang="es-ES" sz="2400" dirty="0" err="1"/>
              <a:t>Information</a:t>
            </a:r>
            <a:r>
              <a:rPr lang="es-ES" sz="2400" dirty="0"/>
              <a:t> </a:t>
            </a:r>
            <a:r>
              <a:rPr lang="es-ES" sz="2400" dirty="0" err="1"/>
              <a:t>Sheet</a:t>
            </a:r>
            <a:endParaRPr lang="es-ES" sz="2400" dirty="0"/>
          </a:p>
        </p:txBody>
      </p:sp>
      <p:sp>
        <p:nvSpPr>
          <p:cNvPr id="5" name="TextBox 4">
            <a:extLst>
              <a:ext uri="{FF2B5EF4-FFF2-40B4-BE49-F238E27FC236}">
                <a16:creationId xmlns:a16="http://schemas.microsoft.com/office/drawing/2014/main" id="{CFFB1729-C431-49BE-BA7F-B46AFEB6B2F8}"/>
              </a:ext>
            </a:extLst>
          </p:cNvPr>
          <p:cNvSpPr txBox="1"/>
          <p:nvPr/>
        </p:nvSpPr>
        <p:spPr>
          <a:xfrm>
            <a:off x="507999" y="229021"/>
            <a:ext cx="2133600"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rPr>
              <a:t>Escape </a:t>
            </a:r>
            <a:r>
              <a:rPr kumimoji="0" lang="es-ES" sz="1100" b="1" i="0" u="none" strike="noStrike" kern="1200" cap="none" spc="0" normalizeH="0" baseline="0" noProof="0" dirty="0" err="1">
                <a:ln>
                  <a:noFill/>
                </a:ln>
                <a:solidFill>
                  <a:prstClr val="white">
                    <a:lumMod val="65000"/>
                  </a:prstClr>
                </a:solidFill>
                <a:effectLst/>
                <a:uLnTx/>
                <a:uFillTx/>
                <a:latin typeface="Century Gothic" panose="020B0502020202020204" pitchFamily="34" charset="0"/>
                <a:ea typeface="+mn-ea"/>
                <a:cs typeface="+mn-cs"/>
              </a:rPr>
              <a:t>Information</a:t>
            </a:r>
            <a:r>
              <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rPr>
              <a:t> </a:t>
            </a:r>
            <a:r>
              <a:rPr kumimoji="0" lang="es-ES" sz="1100" b="1" i="0" u="none" strike="noStrike" kern="1200" cap="none" spc="0" normalizeH="0" baseline="0" noProof="0" dirty="0" err="1">
                <a:ln>
                  <a:noFill/>
                </a:ln>
                <a:solidFill>
                  <a:prstClr val="white">
                    <a:lumMod val="65000"/>
                  </a:prstClr>
                </a:solidFill>
                <a:effectLst/>
                <a:uLnTx/>
                <a:uFillTx/>
                <a:latin typeface="Century Gothic" panose="020B0502020202020204" pitchFamily="34" charset="0"/>
                <a:ea typeface="+mn-ea"/>
                <a:cs typeface="+mn-cs"/>
              </a:rPr>
              <a:t>Sheet</a:t>
            </a:r>
            <a:endPar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endParaRPr>
          </a:p>
        </p:txBody>
      </p:sp>
      <p:graphicFrame>
        <p:nvGraphicFramePr>
          <p:cNvPr id="11" name="Table 10">
            <a:extLst>
              <a:ext uri="{FF2B5EF4-FFF2-40B4-BE49-F238E27FC236}">
                <a16:creationId xmlns:a16="http://schemas.microsoft.com/office/drawing/2014/main" id="{AA28E66B-B15B-4479-88D0-CA88FB54F73E}"/>
              </a:ext>
            </a:extLst>
          </p:cNvPr>
          <p:cNvGraphicFramePr>
            <a:graphicFrameLocks noGrp="1"/>
          </p:cNvGraphicFramePr>
          <p:nvPr>
            <p:extLst>
              <p:ext uri="{D42A27DB-BD31-4B8C-83A1-F6EECF244321}">
                <p14:modId xmlns:p14="http://schemas.microsoft.com/office/powerpoint/2010/main" val="2560566806"/>
              </p:ext>
            </p:extLst>
          </p:nvPr>
        </p:nvGraphicFramePr>
        <p:xfrm>
          <a:off x="514350" y="1219353"/>
          <a:ext cx="7445744" cy="733216"/>
        </p:xfrm>
        <a:graphic>
          <a:graphicData uri="http://schemas.openxmlformats.org/drawingml/2006/table">
            <a:tbl>
              <a:tblPr firstRow="1" bandRow="1">
                <a:tableStyleId>{5940675A-B579-460E-94D1-54222C63F5DA}</a:tableStyleId>
              </a:tblPr>
              <a:tblGrid>
                <a:gridCol w="1612833">
                  <a:extLst>
                    <a:ext uri="{9D8B030D-6E8A-4147-A177-3AD203B41FA5}">
                      <a16:colId xmlns:a16="http://schemas.microsoft.com/office/drawing/2014/main" val="559888924"/>
                    </a:ext>
                  </a:extLst>
                </a:gridCol>
                <a:gridCol w="1212783">
                  <a:extLst>
                    <a:ext uri="{9D8B030D-6E8A-4147-A177-3AD203B41FA5}">
                      <a16:colId xmlns:a16="http://schemas.microsoft.com/office/drawing/2014/main" val="4135136487"/>
                    </a:ext>
                  </a:extLst>
                </a:gridCol>
                <a:gridCol w="1886552">
                  <a:extLst>
                    <a:ext uri="{9D8B030D-6E8A-4147-A177-3AD203B41FA5}">
                      <a16:colId xmlns:a16="http://schemas.microsoft.com/office/drawing/2014/main" val="817988030"/>
                    </a:ext>
                  </a:extLst>
                </a:gridCol>
                <a:gridCol w="2733576">
                  <a:extLst>
                    <a:ext uri="{9D8B030D-6E8A-4147-A177-3AD203B41FA5}">
                      <a16:colId xmlns:a16="http://schemas.microsoft.com/office/drawing/2014/main" val="987451402"/>
                    </a:ext>
                  </a:extLst>
                </a:gridCol>
              </a:tblGrid>
              <a:tr h="276016">
                <a:tc>
                  <a:txBody>
                    <a:bodyPr/>
                    <a:lstStyle/>
                    <a:p>
                      <a:pPr algn="ctr"/>
                      <a:r>
                        <a:rPr lang="es-ES" sz="1200" b="1" dirty="0">
                          <a:latin typeface="Century Gothic" panose="020B0502020202020204" pitchFamily="34" charset="0"/>
                        </a:rPr>
                        <a:t>SITE</a:t>
                      </a:r>
                    </a:p>
                  </a:txBody>
                  <a:tcPr>
                    <a:solidFill>
                      <a:schemeClr val="bg1"/>
                    </a:solidFill>
                  </a:tcPr>
                </a:tc>
                <a:tc>
                  <a:txBody>
                    <a:bodyPr/>
                    <a:lstStyle/>
                    <a:p>
                      <a:pPr algn="ctr"/>
                      <a:r>
                        <a:rPr lang="es-ES" sz="1200" b="1" dirty="0">
                          <a:latin typeface="Century Gothic" panose="020B0502020202020204" pitchFamily="34" charset="0"/>
                        </a:rPr>
                        <a:t>DATE</a:t>
                      </a:r>
                    </a:p>
                  </a:txBody>
                  <a:tcPr>
                    <a:solidFill>
                      <a:schemeClr val="bg1"/>
                    </a:solidFill>
                  </a:tcPr>
                </a:tc>
                <a:tc>
                  <a:txBody>
                    <a:bodyPr/>
                    <a:lstStyle/>
                    <a:p>
                      <a:pPr algn="ctr"/>
                      <a:r>
                        <a:rPr lang="es-ES" sz="1200" b="1" dirty="0">
                          <a:latin typeface="Century Gothic" panose="020B0502020202020204" pitchFamily="34" charset="0"/>
                        </a:rPr>
                        <a:t>NUMBER OF ESCAPES</a:t>
                      </a:r>
                    </a:p>
                  </a:txBody>
                  <a:tcPr>
                    <a:solidFill>
                      <a:schemeClr val="bg1"/>
                    </a:solidFill>
                  </a:tcPr>
                </a:tc>
                <a:tc>
                  <a:txBody>
                    <a:bodyPr/>
                    <a:lstStyle/>
                    <a:p>
                      <a:pPr algn="ctr"/>
                      <a:r>
                        <a:rPr lang="es-ES" sz="1200" b="1" dirty="0">
                          <a:latin typeface="Century Gothic" panose="020B0502020202020204" pitchFamily="34" charset="0"/>
                        </a:rPr>
                        <a:t>CAUSE</a:t>
                      </a:r>
                    </a:p>
                  </a:txBody>
                  <a:tcPr>
                    <a:solidFill>
                      <a:schemeClr val="bg1"/>
                    </a:solidFill>
                  </a:tcPr>
                </a:tc>
                <a:extLst>
                  <a:ext uri="{0D108BD9-81ED-4DB2-BD59-A6C34878D82A}">
                    <a16:rowId xmlns:a16="http://schemas.microsoft.com/office/drawing/2014/main" val="1710326897"/>
                  </a:ext>
                </a:extLst>
              </a:tr>
              <a:tr h="307005">
                <a:tc>
                  <a:txBody>
                    <a:bodyPr/>
                    <a:lstStyle/>
                    <a:p>
                      <a:pPr algn="ctr"/>
                      <a:r>
                        <a:rPr lang="es-ES" sz="1200" b="1" dirty="0">
                          <a:latin typeface="Century Gothic" panose="020B0502020202020204" pitchFamily="34" charset="0"/>
                        </a:rPr>
                        <a:t>Humphrey Rock</a:t>
                      </a:r>
                    </a:p>
                    <a:p>
                      <a:pPr algn="ctr"/>
                      <a:r>
                        <a:rPr lang="es-ES" sz="1200" b="1" dirty="0" err="1">
                          <a:latin typeface="Century Gothic" panose="020B0502020202020204" pitchFamily="34" charset="0"/>
                        </a:rPr>
                        <a:t>Canada</a:t>
                      </a:r>
                      <a:r>
                        <a:rPr lang="es-ES" sz="1200" b="1" dirty="0">
                          <a:latin typeface="Century Gothic" panose="020B0502020202020204" pitchFamily="34" charset="0"/>
                        </a:rPr>
                        <a:t> West</a:t>
                      </a:r>
                    </a:p>
                  </a:txBody>
                  <a:tcPr>
                    <a:solidFill>
                      <a:schemeClr val="bg1"/>
                    </a:solidFill>
                  </a:tcPr>
                </a:tc>
                <a:tc>
                  <a:txBody>
                    <a:bodyPr/>
                    <a:lstStyle/>
                    <a:p>
                      <a:pPr algn="ctr"/>
                      <a:r>
                        <a:rPr lang="es-ES" sz="1200" b="1" dirty="0">
                          <a:latin typeface="Century Gothic" panose="020B0502020202020204" pitchFamily="34" charset="0"/>
                        </a:rPr>
                        <a:t>08.04.2022</a:t>
                      </a:r>
                    </a:p>
                  </a:txBody>
                  <a:tcPr>
                    <a:solidFill>
                      <a:schemeClr val="bg1"/>
                    </a:solidFill>
                  </a:tcPr>
                </a:tc>
                <a:tc>
                  <a:txBody>
                    <a:bodyPr/>
                    <a:lstStyle/>
                    <a:p>
                      <a:pPr algn="ctr"/>
                      <a:r>
                        <a:rPr lang="es-ES" sz="1200" b="1" dirty="0">
                          <a:latin typeface="Century Gothic" panose="020B0502020202020204" pitchFamily="34" charset="0"/>
                        </a:rPr>
                        <a:t>1</a:t>
                      </a:r>
                    </a:p>
                  </a:txBody>
                  <a:tcPr>
                    <a:solidFill>
                      <a:schemeClr val="bg1"/>
                    </a:solidFill>
                  </a:tcPr>
                </a:tc>
                <a:tc>
                  <a:txBody>
                    <a:bodyPr/>
                    <a:lstStyle/>
                    <a:p>
                      <a:pPr algn="ctr"/>
                      <a:r>
                        <a:rPr lang="es-ES" sz="1200" b="1" dirty="0">
                          <a:solidFill>
                            <a:schemeClr val="tx1"/>
                          </a:solidFill>
                          <a:latin typeface="Century Gothic" panose="020B0502020202020204" pitchFamily="34" charset="0"/>
                        </a:rPr>
                        <a:t>Human error</a:t>
                      </a:r>
                    </a:p>
                  </a:txBody>
                  <a:tcPr>
                    <a:solidFill>
                      <a:schemeClr val="bg1"/>
                    </a:solidFill>
                  </a:tcPr>
                </a:tc>
                <a:extLst>
                  <a:ext uri="{0D108BD9-81ED-4DB2-BD59-A6C34878D82A}">
                    <a16:rowId xmlns:a16="http://schemas.microsoft.com/office/drawing/2014/main" val="3773703576"/>
                  </a:ext>
                </a:extLst>
              </a:tr>
            </a:tbl>
          </a:graphicData>
        </a:graphic>
      </p:graphicFrame>
      <p:sp>
        <p:nvSpPr>
          <p:cNvPr id="23" name="TextBox 22">
            <a:extLst>
              <a:ext uri="{FF2B5EF4-FFF2-40B4-BE49-F238E27FC236}">
                <a16:creationId xmlns:a16="http://schemas.microsoft.com/office/drawing/2014/main" id="{326E5594-E834-404A-A8EE-346B5F233579}"/>
              </a:ext>
            </a:extLst>
          </p:cNvPr>
          <p:cNvSpPr txBox="1"/>
          <p:nvPr/>
        </p:nvSpPr>
        <p:spPr>
          <a:xfrm>
            <a:off x="527049" y="5110742"/>
            <a:ext cx="472163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RECOMMENDATIONS</a:t>
            </a:r>
            <a:endParaRPr kumimoji="0" lang="nb-NO"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6" name="Rectangle 5">
            <a:extLst>
              <a:ext uri="{FF2B5EF4-FFF2-40B4-BE49-F238E27FC236}">
                <a16:creationId xmlns:a16="http://schemas.microsoft.com/office/drawing/2014/main" id="{0E32DBC0-1E6C-4FCB-AEC7-7935680A0E2F}"/>
              </a:ext>
            </a:extLst>
          </p:cNvPr>
          <p:cNvSpPr/>
          <p:nvPr/>
        </p:nvSpPr>
        <p:spPr>
          <a:xfrm>
            <a:off x="520699" y="2081346"/>
            <a:ext cx="7452094" cy="1231106"/>
          </a:xfrm>
          <a:prstGeom prst="rect">
            <a:avLst/>
          </a:prstGeom>
          <a:solidFill>
            <a:schemeClr val="bg1">
              <a:lumMod val="85000"/>
            </a:schemeClr>
          </a:solidFill>
          <a:ln>
            <a:solidFill>
              <a:schemeClr val="tx1">
                <a:lumMod val="50000"/>
                <a:lumOff val="5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What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lang="es-ES" sz="1400" b="1" dirty="0">
                <a:solidFill>
                  <a:prstClr val="black"/>
                </a:solidFill>
                <a:latin typeface="Century Gothic" panose="020B0502020202020204" pitchFamily="34" charset="0"/>
              </a:rPr>
              <a:t>h</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appened</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algn="l" fontAlgn="t"/>
            <a:r>
              <a:rPr lang="en-CA" sz="1200" b="0" i="0" u="none" strike="noStrike" dirty="0">
                <a:solidFill>
                  <a:srgbClr val="000000"/>
                </a:solidFill>
                <a:effectLst/>
                <a:latin typeface="Century Gothic" panose="020B0502020202020204" pitchFamily="34" charset="0"/>
              </a:rPr>
              <a:t>The Broughton Aquaculture Transition Initiative (BATI) staff were at Humphrey Rock conducting a sea lice audit. A member of the BATI crew lost a single fish while attempting to return it to the culture pen – post sampling. The fish was placed into a "slide pipe" (used to facilitate a safe re-entry into the cage);  unfortunately the fish reacted adversely, managed to bounce out of the pipe, over the catch netting and entered the marine waters next to the cage. </a:t>
            </a:r>
          </a:p>
        </p:txBody>
      </p:sp>
      <p:sp>
        <p:nvSpPr>
          <p:cNvPr id="16" name="Rectangle 15">
            <a:extLst>
              <a:ext uri="{FF2B5EF4-FFF2-40B4-BE49-F238E27FC236}">
                <a16:creationId xmlns:a16="http://schemas.microsoft.com/office/drawing/2014/main" id="{F188305C-AED7-13A5-31FE-A0CE239EAFB6}"/>
              </a:ext>
            </a:extLst>
          </p:cNvPr>
          <p:cNvSpPr/>
          <p:nvPr/>
        </p:nvSpPr>
        <p:spPr>
          <a:xfrm>
            <a:off x="527049" y="3424461"/>
            <a:ext cx="7452093" cy="1600438"/>
          </a:xfrm>
          <a:prstGeom prst="rect">
            <a:avLst/>
          </a:prstGeom>
          <a:solidFill>
            <a:schemeClr val="bg1">
              <a:lumMod val="85000"/>
            </a:schemeClr>
          </a:solidFill>
          <a:ln>
            <a:solidFill>
              <a:schemeClr val="tx1">
                <a:lumMod val="50000"/>
                <a:lumOff val="5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Why</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did</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it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happen</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r>
              <a:rPr lang="en-CA" sz="1400" b="0" i="0" u="none" strike="noStrike" dirty="0">
                <a:solidFill>
                  <a:srgbClr val="000000"/>
                </a:solidFill>
                <a:effectLst/>
                <a:latin typeface="Century Gothic" panose="020B0502020202020204" pitchFamily="34" charset="0"/>
              </a:rPr>
              <a:t>After an extensive review by site staff, it was acknowledged that the incident was accidental and directly related to the fishes emergence from anesthesia. Monitoring of fish behavior post sampling, fish handling , catch net / slide pipe placement and vessel movement from waves were additionally identified as key practices to be reviewed prior and during sampling </a:t>
            </a:r>
            <a:r>
              <a:rPr lang="en-CA" sz="1400" b="0" i="0" u="none" strike="noStrike" dirty="0">
                <a:effectLst/>
                <a:latin typeface="Century Gothic" panose="020B0502020202020204" pitchFamily="34" charset="0"/>
              </a:rPr>
              <a:t>events to prevent escapes caused by human errors.</a:t>
            </a:r>
            <a:r>
              <a:rPr lang="en-CA" sz="1400" dirty="0">
                <a:latin typeface="Century Gothic" panose="020B0502020202020204" pitchFamily="34" charset="0"/>
              </a:rPr>
              <a:t> </a:t>
            </a:r>
            <a:endParaRPr lang="nb-NO" sz="1400" dirty="0">
              <a:latin typeface="Century Gothic" panose="020B0502020202020204" pitchFamily="34" charset="0"/>
            </a:endParaRPr>
          </a:p>
        </p:txBody>
      </p:sp>
      <p:sp>
        <p:nvSpPr>
          <p:cNvPr id="27" name="Rectangle: Top Corners Rounded 26">
            <a:extLst>
              <a:ext uri="{FF2B5EF4-FFF2-40B4-BE49-F238E27FC236}">
                <a16:creationId xmlns:a16="http://schemas.microsoft.com/office/drawing/2014/main" id="{8411F2CD-CEDA-026D-656F-A99EF3FAB632}"/>
              </a:ext>
            </a:extLst>
          </p:cNvPr>
          <p:cNvSpPr/>
          <p:nvPr/>
        </p:nvSpPr>
        <p:spPr>
          <a:xfrm>
            <a:off x="8395856" y="269217"/>
            <a:ext cx="3676072" cy="3872953"/>
          </a:xfrm>
          <a:prstGeom prst="round2Same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b="0" i="0"/>
            </a:pPr>
            <a:r>
              <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rPr>
              <a:t>TAKE ACTION</a:t>
            </a:r>
            <a:r>
              <a:rPr kumimoji="0" lang="1044" sz="1800" b="1" i="0" u="none" strike="noStrike" kern="1200" cap="none" spc="0" normalizeH="0" baseline="0" noProof="0" dirty="0">
                <a:ln>
                  <a:noFill/>
                </a:ln>
                <a:solidFill>
                  <a:prstClr val="black"/>
                </a:solidFill>
                <a:effectLst/>
                <a:uLnTx/>
                <a:uFillTx/>
                <a:latin typeface="Century Gothic" panose="020B0502020202020204" pitchFamily="34" charset="0"/>
              </a:rPr>
              <a:t>!</a:t>
            </a:r>
            <a:endPar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defRPr b="0" i="0"/>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defRPr b="0" i="0"/>
            </a:pPr>
            <a:r>
              <a:rPr lang="nb-NO" sz="1600" dirty="0">
                <a:solidFill>
                  <a:prstClr val="black"/>
                </a:solidFill>
                <a:latin typeface="Century Gothic" panose="020B0502020202020204" pitchFamily="34" charset="0"/>
              </a:rPr>
              <a:t>Do </a:t>
            </a:r>
            <a:r>
              <a:rPr lang="nb-NO" sz="1600" dirty="0" err="1">
                <a:solidFill>
                  <a:prstClr val="black"/>
                </a:solidFill>
                <a:latin typeface="Century Gothic" panose="020B0502020202020204" pitchFamily="34" charset="0"/>
              </a:rPr>
              <a:t>you</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ensure</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that</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anesthesized</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fish</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are</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monitored</a:t>
            </a:r>
            <a:r>
              <a:rPr lang="nb-NO" sz="1600" dirty="0">
                <a:solidFill>
                  <a:prstClr val="black"/>
                </a:solidFill>
                <a:latin typeface="Century Gothic" panose="020B0502020202020204" pitchFamily="34" charset="0"/>
              </a:rPr>
              <a:t> during handling? </a:t>
            </a:r>
          </a:p>
          <a:p>
            <a:pPr marL="0" marR="0" lvl="0" indent="0" algn="ctr" defTabSz="914400" rtl="0" eaLnBrk="1" fontAlgn="auto" latinLnBrk="0" hangingPunct="1">
              <a:lnSpc>
                <a:spcPct val="100000"/>
              </a:lnSpc>
              <a:spcBef>
                <a:spcPct val="0"/>
              </a:spcBef>
              <a:spcAft>
                <a:spcPct val="0"/>
              </a:spcAft>
              <a:buClrTx/>
              <a:buSzTx/>
              <a:buFontTx/>
              <a:buNone/>
              <a:defRPr b="0" i="0"/>
            </a:pPr>
            <a:endParaRPr lang="nb-NO" sz="1600" dirty="0">
              <a:solidFill>
                <a:prstClr val="black"/>
              </a:solidFill>
              <a:latin typeface="Century Gothic" panose="020B0502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defRPr b="0" i="0"/>
            </a:pPr>
            <a:r>
              <a:rPr lang="nb-NO" sz="1600" dirty="0">
                <a:solidFill>
                  <a:prstClr val="black"/>
                </a:solidFill>
                <a:latin typeface="Century Gothic" panose="020B0502020202020204" pitchFamily="34" charset="0"/>
              </a:rPr>
              <a:t>Do </a:t>
            </a:r>
            <a:r>
              <a:rPr lang="nb-NO" sz="1600" dirty="0" err="1">
                <a:solidFill>
                  <a:prstClr val="black"/>
                </a:solidFill>
                <a:latin typeface="Century Gothic" panose="020B0502020202020204" pitchFamily="34" charset="0"/>
              </a:rPr>
              <a:t>you</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ensure</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that</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equipment</a:t>
            </a:r>
            <a:r>
              <a:rPr lang="nb-NO" sz="1600" dirty="0">
                <a:solidFill>
                  <a:prstClr val="black"/>
                </a:solidFill>
                <a:latin typeface="Century Gothic" panose="020B0502020202020204" pitchFamily="34" charset="0"/>
              </a:rPr>
              <a:t> and </a:t>
            </a:r>
            <a:r>
              <a:rPr lang="nb-NO" sz="1600" dirty="0" err="1">
                <a:solidFill>
                  <a:prstClr val="black"/>
                </a:solidFill>
                <a:latin typeface="Century Gothic" panose="020B0502020202020204" pitchFamily="34" charset="0"/>
              </a:rPr>
              <a:t>safety</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measures</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are</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properly</a:t>
            </a:r>
            <a:r>
              <a:rPr lang="nb-NO" sz="1600" dirty="0">
                <a:solidFill>
                  <a:prstClr val="black"/>
                </a:solidFill>
                <a:latin typeface="Century Gothic" panose="020B0502020202020204" pitchFamily="34" charset="0"/>
              </a:rPr>
              <a:t> in </a:t>
            </a:r>
            <a:r>
              <a:rPr lang="nb-NO" sz="1600" dirty="0" err="1">
                <a:solidFill>
                  <a:prstClr val="black"/>
                </a:solidFill>
                <a:latin typeface="Century Gothic" panose="020B0502020202020204" pitchFamily="34" charset="0"/>
              </a:rPr>
              <a:t>place</a:t>
            </a:r>
            <a:r>
              <a:rPr lang="nb-NO" sz="1600" dirty="0">
                <a:solidFill>
                  <a:prstClr val="black"/>
                </a:solidFill>
                <a:latin typeface="Century Gothic" panose="020B0502020202020204" pitchFamily="34" charset="0"/>
              </a:rPr>
              <a:t> prior to </a:t>
            </a:r>
            <a:r>
              <a:rPr lang="nb-NO" sz="1600" dirty="0" err="1">
                <a:solidFill>
                  <a:prstClr val="black"/>
                </a:solidFill>
                <a:latin typeface="Century Gothic" panose="020B0502020202020204" pitchFamily="34" charset="0"/>
              </a:rPr>
              <a:t>operations</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involving</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fish</a:t>
            </a:r>
            <a:r>
              <a:rPr lang="nb-NO" sz="1600" dirty="0">
                <a:solidFill>
                  <a:prstClr val="black"/>
                </a:solidFill>
                <a:latin typeface="Century Gothic" panose="020B0502020202020204" pitchFamily="34" charset="0"/>
              </a:rPr>
              <a:t> handling? </a:t>
            </a:r>
          </a:p>
          <a:p>
            <a:pPr marR="0" lvl="0" defTabSz="914400" rtl="0" eaLnBrk="1" fontAlgn="auto" latinLnBrk="0" hangingPunct="1">
              <a:lnSpc>
                <a:spcPct val="100000"/>
              </a:lnSpc>
              <a:spcBef>
                <a:spcPct val="0"/>
              </a:spcBef>
              <a:spcAft>
                <a:spcPct val="0"/>
              </a:spcAft>
              <a:buClrTx/>
              <a:buSzTx/>
              <a:defRPr/>
            </a:pPr>
            <a:endPar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pic>
        <p:nvPicPr>
          <p:cNvPr id="28" name="Picture 27">
            <a:extLst>
              <a:ext uri="{FF2B5EF4-FFF2-40B4-BE49-F238E27FC236}">
                <a16:creationId xmlns:a16="http://schemas.microsoft.com/office/drawing/2014/main" id="{8683BAB7-F3D1-B1D7-771F-F0DCC61702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5856" y="4142170"/>
            <a:ext cx="3676072" cy="2446612"/>
          </a:xfrm>
          <a:prstGeom prst="rect">
            <a:avLst/>
          </a:prstGeom>
          <a:ln>
            <a:solidFill>
              <a:schemeClr val="tx1"/>
            </a:solidFill>
          </a:ln>
        </p:spPr>
      </p:pic>
    </p:spTree>
    <p:extLst>
      <p:ext uri="{BB962C8B-B14F-4D97-AF65-F5344CB8AC3E}">
        <p14:creationId xmlns:p14="http://schemas.microsoft.com/office/powerpoint/2010/main" val="14648101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D6BC441-30D2-43C0-AAEB-388F772B46E7}"/>
              </a:ext>
            </a:extLst>
          </p:cNvPr>
          <p:cNvSpPr/>
          <p:nvPr/>
        </p:nvSpPr>
        <p:spPr>
          <a:xfrm>
            <a:off x="514350" y="5272039"/>
            <a:ext cx="7445744" cy="733216"/>
          </a:xfrm>
          <a:prstGeom prst="rect">
            <a:avLst/>
          </a:prstGeom>
          <a:solidFill>
            <a:schemeClr val="accent2">
              <a:lumMod val="20000"/>
              <a:lumOff val="80000"/>
            </a:schemeClr>
          </a:solidFill>
          <a:ln w="28575">
            <a:solidFill>
              <a:srgbClr val="FF6F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CA" sz="1400" dirty="0">
                <a:solidFill>
                  <a:srgbClr val="000000"/>
                </a:solidFill>
                <a:latin typeface="Century Gothic" panose="020B0502020202020204" pitchFamily="34" charset="0"/>
              </a:rPr>
              <a:t>Change procedures to include safe removal of fish from safety net to be reviewed with all parties involved prior to operation. </a:t>
            </a:r>
            <a:endParaRPr lang="nb-NO" sz="1400" dirty="0">
              <a:solidFill>
                <a:srgbClr val="000000"/>
              </a:solidFill>
              <a:latin typeface="Century Gothic" panose="020B0502020202020204" pitchFamily="34" charset="0"/>
            </a:endParaRPr>
          </a:p>
        </p:txBody>
      </p:sp>
      <p:pic>
        <p:nvPicPr>
          <p:cNvPr id="13" name="Picture 12">
            <a:extLst>
              <a:ext uri="{FF2B5EF4-FFF2-40B4-BE49-F238E27FC236}">
                <a16:creationId xmlns:a16="http://schemas.microsoft.com/office/drawing/2014/main" id="{DDF52591-712B-44EE-AF67-9F156E2E5C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3017" y="0"/>
            <a:ext cx="1856509" cy="1311904"/>
          </a:xfrm>
          <a:prstGeom prst="rect">
            <a:avLst/>
          </a:prstGeom>
        </p:spPr>
      </p:pic>
      <p:sp>
        <p:nvSpPr>
          <p:cNvPr id="2" name="Marcador de texto 1"/>
          <p:cNvSpPr>
            <a:spLocks noGrp="1"/>
          </p:cNvSpPr>
          <p:nvPr>
            <p:ph type="body" sz="quarter" idx="11"/>
          </p:nvPr>
        </p:nvSpPr>
        <p:spPr>
          <a:xfrm>
            <a:off x="508000" y="749054"/>
            <a:ext cx="7264400" cy="541084"/>
          </a:xfrm>
        </p:spPr>
        <p:txBody>
          <a:bodyPr>
            <a:normAutofit/>
          </a:bodyPr>
          <a:lstStyle/>
          <a:p>
            <a:pPr marL="0" indent="0">
              <a:buNone/>
            </a:pPr>
            <a:r>
              <a:rPr lang="es-ES" sz="2400" dirty="0"/>
              <a:t>Escape </a:t>
            </a:r>
            <a:r>
              <a:rPr lang="es-ES" sz="2400" dirty="0" err="1"/>
              <a:t>Incident</a:t>
            </a:r>
            <a:r>
              <a:rPr lang="es-ES" sz="2400" dirty="0"/>
              <a:t> </a:t>
            </a:r>
            <a:r>
              <a:rPr lang="es-ES" sz="2400" dirty="0" err="1"/>
              <a:t>Information</a:t>
            </a:r>
            <a:r>
              <a:rPr lang="es-ES" sz="2400" dirty="0"/>
              <a:t> </a:t>
            </a:r>
            <a:r>
              <a:rPr lang="es-ES" sz="2400" dirty="0" err="1"/>
              <a:t>Sheet</a:t>
            </a:r>
            <a:endParaRPr lang="es-ES" sz="2400" dirty="0"/>
          </a:p>
        </p:txBody>
      </p:sp>
      <p:sp>
        <p:nvSpPr>
          <p:cNvPr id="5" name="TextBox 4">
            <a:extLst>
              <a:ext uri="{FF2B5EF4-FFF2-40B4-BE49-F238E27FC236}">
                <a16:creationId xmlns:a16="http://schemas.microsoft.com/office/drawing/2014/main" id="{CFFB1729-C431-49BE-BA7F-B46AFEB6B2F8}"/>
              </a:ext>
            </a:extLst>
          </p:cNvPr>
          <p:cNvSpPr txBox="1"/>
          <p:nvPr/>
        </p:nvSpPr>
        <p:spPr>
          <a:xfrm>
            <a:off x="507999" y="229021"/>
            <a:ext cx="2133600"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rPr>
              <a:t>Escape </a:t>
            </a:r>
            <a:r>
              <a:rPr kumimoji="0" lang="es-ES" sz="1100" b="1" i="0" u="none" strike="noStrike" kern="1200" cap="none" spc="0" normalizeH="0" baseline="0" noProof="0" dirty="0" err="1">
                <a:ln>
                  <a:noFill/>
                </a:ln>
                <a:solidFill>
                  <a:prstClr val="white">
                    <a:lumMod val="65000"/>
                  </a:prstClr>
                </a:solidFill>
                <a:effectLst/>
                <a:uLnTx/>
                <a:uFillTx/>
                <a:latin typeface="Century Gothic" panose="020B0502020202020204" pitchFamily="34" charset="0"/>
                <a:ea typeface="+mn-ea"/>
                <a:cs typeface="+mn-cs"/>
              </a:rPr>
              <a:t>Information</a:t>
            </a:r>
            <a:r>
              <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rPr>
              <a:t> </a:t>
            </a:r>
            <a:r>
              <a:rPr kumimoji="0" lang="es-ES" sz="1100" b="1" i="0" u="none" strike="noStrike" kern="1200" cap="none" spc="0" normalizeH="0" baseline="0" noProof="0" dirty="0" err="1">
                <a:ln>
                  <a:noFill/>
                </a:ln>
                <a:solidFill>
                  <a:prstClr val="white">
                    <a:lumMod val="65000"/>
                  </a:prstClr>
                </a:solidFill>
                <a:effectLst/>
                <a:uLnTx/>
                <a:uFillTx/>
                <a:latin typeface="Century Gothic" panose="020B0502020202020204" pitchFamily="34" charset="0"/>
                <a:ea typeface="+mn-ea"/>
                <a:cs typeface="+mn-cs"/>
              </a:rPr>
              <a:t>Sheet</a:t>
            </a:r>
            <a:endPar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endParaRPr>
          </a:p>
        </p:txBody>
      </p:sp>
      <p:graphicFrame>
        <p:nvGraphicFramePr>
          <p:cNvPr id="11" name="Table 10">
            <a:extLst>
              <a:ext uri="{FF2B5EF4-FFF2-40B4-BE49-F238E27FC236}">
                <a16:creationId xmlns:a16="http://schemas.microsoft.com/office/drawing/2014/main" id="{AA28E66B-B15B-4479-88D0-CA88FB54F73E}"/>
              </a:ext>
            </a:extLst>
          </p:cNvPr>
          <p:cNvGraphicFramePr>
            <a:graphicFrameLocks noGrp="1"/>
          </p:cNvGraphicFramePr>
          <p:nvPr>
            <p:extLst>
              <p:ext uri="{D42A27DB-BD31-4B8C-83A1-F6EECF244321}">
                <p14:modId xmlns:p14="http://schemas.microsoft.com/office/powerpoint/2010/main" val="142993843"/>
              </p:ext>
            </p:extLst>
          </p:nvPr>
        </p:nvGraphicFramePr>
        <p:xfrm>
          <a:off x="514350" y="1219353"/>
          <a:ext cx="7445744" cy="733216"/>
        </p:xfrm>
        <a:graphic>
          <a:graphicData uri="http://schemas.openxmlformats.org/drawingml/2006/table">
            <a:tbl>
              <a:tblPr firstRow="1" bandRow="1">
                <a:tableStyleId>{5940675A-B579-460E-94D1-54222C63F5DA}</a:tableStyleId>
              </a:tblPr>
              <a:tblGrid>
                <a:gridCol w="1612833">
                  <a:extLst>
                    <a:ext uri="{9D8B030D-6E8A-4147-A177-3AD203B41FA5}">
                      <a16:colId xmlns:a16="http://schemas.microsoft.com/office/drawing/2014/main" val="559888924"/>
                    </a:ext>
                  </a:extLst>
                </a:gridCol>
                <a:gridCol w="1212783">
                  <a:extLst>
                    <a:ext uri="{9D8B030D-6E8A-4147-A177-3AD203B41FA5}">
                      <a16:colId xmlns:a16="http://schemas.microsoft.com/office/drawing/2014/main" val="4135136487"/>
                    </a:ext>
                  </a:extLst>
                </a:gridCol>
                <a:gridCol w="1886552">
                  <a:extLst>
                    <a:ext uri="{9D8B030D-6E8A-4147-A177-3AD203B41FA5}">
                      <a16:colId xmlns:a16="http://schemas.microsoft.com/office/drawing/2014/main" val="817988030"/>
                    </a:ext>
                  </a:extLst>
                </a:gridCol>
                <a:gridCol w="2733576">
                  <a:extLst>
                    <a:ext uri="{9D8B030D-6E8A-4147-A177-3AD203B41FA5}">
                      <a16:colId xmlns:a16="http://schemas.microsoft.com/office/drawing/2014/main" val="987451402"/>
                    </a:ext>
                  </a:extLst>
                </a:gridCol>
              </a:tblGrid>
              <a:tr h="276016">
                <a:tc>
                  <a:txBody>
                    <a:bodyPr/>
                    <a:lstStyle/>
                    <a:p>
                      <a:pPr algn="ctr"/>
                      <a:r>
                        <a:rPr lang="es-ES" sz="1200" b="1" dirty="0">
                          <a:latin typeface="Century Gothic" panose="020B0502020202020204" pitchFamily="34" charset="0"/>
                        </a:rPr>
                        <a:t>SITE</a:t>
                      </a:r>
                    </a:p>
                  </a:txBody>
                  <a:tcPr>
                    <a:solidFill>
                      <a:schemeClr val="bg1"/>
                    </a:solidFill>
                  </a:tcPr>
                </a:tc>
                <a:tc>
                  <a:txBody>
                    <a:bodyPr/>
                    <a:lstStyle/>
                    <a:p>
                      <a:pPr algn="ctr"/>
                      <a:r>
                        <a:rPr lang="es-ES" sz="1200" b="1" dirty="0">
                          <a:latin typeface="Century Gothic" panose="020B0502020202020204" pitchFamily="34" charset="0"/>
                        </a:rPr>
                        <a:t>DATE</a:t>
                      </a:r>
                    </a:p>
                  </a:txBody>
                  <a:tcPr>
                    <a:solidFill>
                      <a:schemeClr val="bg1"/>
                    </a:solidFill>
                  </a:tcPr>
                </a:tc>
                <a:tc>
                  <a:txBody>
                    <a:bodyPr/>
                    <a:lstStyle/>
                    <a:p>
                      <a:pPr algn="ctr"/>
                      <a:r>
                        <a:rPr lang="es-ES" sz="1200" b="1" dirty="0">
                          <a:latin typeface="Century Gothic" panose="020B0502020202020204" pitchFamily="34" charset="0"/>
                        </a:rPr>
                        <a:t>NUMBER OF ESCAPES</a:t>
                      </a:r>
                    </a:p>
                  </a:txBody>
                  <a:tcPr>
                    <a:solidFill>
                      <a:schemeClr val="bg1"/>
                    </a:solidFill>
                  </a:tcPr>
                </a:tc>
                <a:tc>
                  <a:txBody>
                    <a:bodyPr/>
                    <a:lstStyle/>
                    <a:p>
                      <a:pPr algn="ctr"/>
                      <a:r>
                        <a:rPr lang="es-ES" sz="1200" b="1" dirty="0">
                          <a:latin typeface="Century Gothic" panose="020B0502020202020204" pitchFamily="34" charset="0"/>
                        </a:rPr>
                        <a:t>CAUSE</a:t>
                      </a:r>
                    </a:p>
                  </a:txBody>
                  <a:tcPr>
                    <a:solidFill>
                      <a:schemeClr val="bg1"/>
                    </a:solidFill>
                  </a:tcPr>
                </a:tc>
                <a:extLst>
                  <a:ext uri="{0D108BD9-81ED-4DB2-BD59-A6C34878D82A}">
                    <a16:rowId xmlns:a16="http://schemas.microsoft.com/office/drawing/2014/main" val="1710326897"/>
                  </a:ext>
                </a:extLst>
              </a:tr>
              <a:tr h="307005">
                <a:tc>
                  <a:txBody>
                    <a:bodyPr/>
                    <a:lstStyle/>
                    <a:p>
                      <a:pPr algn="ctr"/>
                      <a:r>
                        <a:rPr lang="es-ES" sz="1200" b="1" dirty="0" err="1">
                          <a:latin typeface="Century Gothic" panose="020B0502020202020204" pitchFamily="34" charset="0"/>
                        </a:rPr>
                        <a:t>Tveitevåg</a:t>
                      </a:r>
                      <a:endParaRPr lang="es-ES" sz="1200" b="1" dirty="0">
                        <a:latin typeface="Century Gothic" panose="020B0502020202020204" pitchFamily="34" charset="0"/>
                      </a:endParaRPr>
                    </a:p>
                    <a:p>
                      <a:pPr algn="ctr"/>
                      <a:r>
                        <a:rPr lang="es-ES" sz="1200" b="1" dirty="0" err="1">
                          <a:latin typeface="Century Gothic" panose="020B0502020202020204" pitchFamily="34" charset="0"/>
                        </a:rPr>
                        <a:t>Norway</a:t>
                      </a:r>
                      <a:r>
                        <a:rPr lang="es-ES" sz="1200" b="1" dirty="0">
                          <a:latin typeface="Century Gothic" panose="020B0502020202020204" pitchFamily="34" charset="0"/>
                        </a:rPr>
                        <a:t> </a:t>
                      </a:r>
                      <a:r>
                        <a:rPr lang="es-ES" sz="1200" b="1" dirty="0" err="1">
                          <a:latin typeface="Century Gothic" panose="020B0502020202020204" pitchFamily="34" charset="0"/>
                        </a:rPr>
                        <a:t>Breeding</a:t>
                      </a:r>
                      <a:endParaRPr lang="es-ES" sz="1200" b="1" dirty="0">
                        <a:latin typeface="Century Gothic" panose="020B0502020202020204" pitchFamily="34" charset="0"/>
                      </a:endParaRPr>
                    </a:p>
                  </a:txBody>
                  <a:tcPr>
                    <a:solidFill>
                      <a:schemeClr val="bg1"/>
                    </a:solidFill>
                  </a:tcPr>
                </a:tc>
                <a:tc>
                  <a:txBody>
                    <a:bodyPr/>
                    <a:lstStyle/>
                    <a:p>
                      <a:pPr algn="ctr"/>
                      <a:r>
                        <a:rPr lang="es-ES" sz="1200" b="1" dirty="0">
                          <a:latin typeface="Century Gothic" panose="020B0502020202020204" pitchFamily="34" charset="0"/>
                        </a:rPr>
                        <a:t>23.05.2022</a:t>
                      </a:r>
                    </a:p>
                  </a:txBody>
                  <a:tcPr>
                    <a:solidFill>
                      <a:schemeClr val="bg1"/>
                    </a:solidFill>
                  </a:tcPr>
                </a:tc>
                <a:tc>
                  <a:txBody>
                    <a:bodyPr/>
                    <a:lstStyle/>
                    <a:p>
                      <a:pPr algn="ctr"/>
                      <a:r>
                        <a:rPr lang="es-ES" sz="1200" b="1" dirty="0">
                          <a:solidFill>
                            <a:schemeClr val="tx1"/>
                          </a:solidFill>
                          <a:latin typeface="Century Gothic" panose="020B0502020202020204" pitchFamily="34" charset="0"/>
                        </a:rPr>
                        <a:t>2</a:t>
                      </a:r>
                    </a:p>
                  </a:txBody>
                  <a:tcPr>
                    <a:solidFill>
                      <a:schemeClr val="bg1"/>
                    </a:solidFill>
                  </a:tcPr>
                </a:tc>
                <a:tc>
                  <a:txBody>
                    <a:bodyPr/>
                    <a:lstStyle/>
                    <a:p>
                      <a:pPr algn="ctr"/>
                      <a:r>
                        <a:rPr lang="es-ES" sz="1200" b="1" dirty="0" err="1">
                          <a:solidFill>
                            <a:schemeClr val="tx1"/>
                          </a:solidFill>
                          <a:latin typeface="Century Gothic" panose="020B0502020202020204" pitchFamily="34" charset="0"/>
                        </a:rPr>
                        <a:t>Missing</a:t>
                      </a:r>
                      <a:r>
                        <a:rPr lang="es-ES" sz="1200" b="1" dirty="0">
                          <a:solidFill>
                            <a:schemeClr val="tx1"/>
                          </a:solidFill>
                          <a:latin typeface="Century Gothic" panose="020B0502020202020204" pitchFamily="34" charset="0"/>
                        </a:rPr>
                        <a:t> </a:t>
                      </a:r>
                      <a:r>
                        <a:rPr lang="es-ES" sz="1200" b="1" dirty="0" err="1">
                          <a:solidFill>
                            <a:schemeClr val="tx1"/>
                          </a:solidFill>
                          <a:latin typeface="Century Gothic" panose="020B0502020202020204" pitchFamily="34" charset="0"/>
                        </a:rPr>
                        <a:t>procedure</a:t>
                      </a:r>
                      <a:r>
                        <a:rPr lang="es-ES" sz="1200" b="1" dirty="0">
                          <a:solidFill>
                            <a:schemeClr val="tx1"/>
                          </a:solidFill>
                          <a:latin typeface="Century Gothic" panose="020B0502020202020204" pitchFamily="34" charset="0"/>
                        </a:rPr>
                        <a:t> </a:t>
                      </a:r>
                      <a:r>
                        <a:rPr lang="es-ES" sz="1200" b="1" dirty="0" err="1">
                          <a:solidFill>
                            <a:schemeClr val="tx1"/>
                          </a:solidFill>
                          <a:latin typeface="Century Gothic" panose="020B0502020202020204" pitchFamily="34" charset="0"/>
                        </a:rPr>
                        <a:t>for</a:t>
                      </a:r>
                      <a:r>
                        <a:rPr lang="es-ES" sz="1200" b="1" dirty="0">
                          <a:solidFill>
                            <a:schemeClr val="tx1"/>
                          </a:solidFill>
                          <a:latin typeface="Century Gothic" panose="020B0502020202020204" pitchFamily="34" charset="0"/>
                        </a:rPr>
                        <a:t> </a:t>
                      </a:r>
                      <a:r>
                        <a:rPr lang="es-ES" sz="1200" b="1" dirty="0" err="1">
                          <a:solidFill>
                            <a:schemeClr val="tx1"/>
                          </a:solidFill>
                          <a:latin typeface="Century Gothic" panose="020B0502020202020204" pitchFamily="34" charset="0"/>
                        </a:rPr>
                        <a:t>safe</a:t>
                      </a:r>
                      <a:r>
                        <a:rPr lang="es-ES" sz="1200" b="1" dirty="0">
                          <a:solidFill>
                            <a:schemeClr val="tx1"/>
                          </a:solidFill>
                          <a:latin typeface="Century Gothic" panose="020B0502020202020204" pitchFamily="34" charset="0"/>
                        </a:rPr>
                        <a:t> </a:t>
                      </a:r>
                      <a:r>
                        <a:rPr lang="es-ES" sz="1200" b="1" dirty="0" err="1">
                          <a:solidFill>
                            <a:schemeClr val="tx1"/>
                          </a:solidFill>
                          <a:latin typeface="Century Gothic" panose="020B0502020202020204" pitchFamily="34" charset="0"/>
                        </a:rPr>
                        <a:t>handling</a:t>
                      </a:r>
                      <a:r>
                        <a:rPr lang="es-ES" sz="1200" b="1" dirty="0">
                          <a:solidFill>
                            <a:schemeClr val="tx1"/>
                          </a:solidFill>
                          <a:latin typeface="Century Gothic" panose="020B0502020202020204" pitchFamily="34" charset="0"/>
                        </a:rPr>
                        <a:t> </a:t>
                      </a:r>
                      <a:r>
                        <a:rPr lang="es-ES" sz="1200" b="1" dirty="0" err="1">
                          <a:solidFill>
                            <a:schemeClr val="tx1"/>
                          </a:solidFill>
                          <a:latin typeface="Century Gothic" panose="020B0502020202020204" pitchFamily="34" charset="0"/>
                        </a:rPr>
                        <a:t>of</a:t>
                      </a:r>
                      <a:r>
                        <a:rPr lang="es-ES" sz="1200" b="1" dirty="0">
                          <a:solidFill>
                            <a:schemeClr val="tx1"/>
                          </a:solidFill>
                          <a:latin typeface="Century Gothic" panose="020B0502020202020204" pitchFamily="34" charset="0"/>
                        </a:rPr>
                        <a:t> </a:t>
                      </a:r>
                      <a:r>
                        <a:rPr lang="es-ES" sz="1200" b="1" dirty="0" err="1">
                          <a:solidFill>
                            <a:schemeClr val="tx1"/>
                          </a:solidFill>
                          <a:latin typeface="Century Gothic" panose="020B0502020202020204" pitchFamily="34" charset="0"/>
                        </a:rPr>
                        <a:t>fish</a:t>
                      </a:r>
                      <a:r>
                        <a:rPr lang="es-ES" sz="1200" b="1" dirty="0">
                          <a:solidFill>
                            <a:schemeClr val="tx1"/>
                          </a:solidFill>
                          <a:latin typeface="Century Gothic" panose="020B0502020202020204" pitchFamily="34" charset="0"/>
                        </a:rPr>
                        <a:t> in safety net. </a:t>
                      </a:r>
                    </a:p>
                  </a:txBody>
                  <a:tcPr>
                    <a:solidFill>
                      <a:schemeClr val="bg1"/>
                    </a:solidFill>
                  </a:tcPr>
                </a:tc>
                <a:extLst>
                  <a:ext uri="{0D108BD9-81ED-4DB2-BD59-A6C34878D82A}">
                    <a16:rowId xmlns:a16="http://schemas.microsoft.com/office/drawing/2014/main" val="3773703576"/>
                  </a:ext>
                </a:extLst>
              </a:tr>
            </a:tbl>
          </a:graphicData>
        </a:graphic>
      </p:graphicFrame>
      <p:sp>
        <p:nvSpPr>
          <p:cNvPr id="23" name="TextBox 22">
            <a:extLst>
              <a:ext uri="{FF2B5EF4-FFF2-40B4-BE49-F238E27FC236}">
                <a16:creationId xmlns:a16="http://schemas.microsoft.com/office/drawing/2014/main" id="{326E5594-E834-404A-A8EE-346B5F233579}"/>
              </a:ext>
            </a:extLst>
          </p:cNvPr>
          <p:cNvSpPr txBox="1"/>
          <p:nvPr/>
        </p:nvSpPr>
        <p:spPr>
          <a:xfrm>
            <a:off x="500944" y="4813062"/>
            <a:ext cx="472163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RECOMMENDATIONS</a:t>
            </a:r>
            <a:endParaRPr kumimoji="0" lang="nb-NO"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6" name="Rectangle 5">
            <a:extLst>
              <a:ext uri="{FF2B5EF4-FFF2-40B4-BE49-F238E27FC236}">
                <a16:creationId xmlns:a16="http://schemas.microsoft.com/office/drawing/2014/main" id="{0E32DBC0-1E6C-4FCB-AEC7-7935680A0E2F}"/>
              </a:ext>
            </a:extLst>
          </p:cNvPr>
          <p:cNvSpPr/>
          <p:nvPr/>
        </p:nvSpPr>
        <p:spPr>
          <a:xfrm>
            <a:off x="500944" y="2116294"/>
            <a:ext cx="7452094" cy="1231106"/>
          </a:xfrm>
          <a:prstGeom prst="rect">
            <a:avLst/>
          </a:prstGeom>
          <a:solidFill>
            <a:schemeClr val="bg1">
              <a:lumMod val="85000"/>
            </a:schemeClr>
          </a:solidFill>
          <a:ln>
            <a:solidFill>
              <a:schemeClr val="tx1">
                <a:lumMod val="50000"/>
                <a:lumOff val="5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What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lang="es-ES" sz="1400" b="1" dirty="0">
                <a:solidFill>
                  <a:prstClr val="black"/>
                </a:solidFill>
                <a:latin typeface="Century Gothic" panose="020B0502020202020204" pitchFamily="34" charset="0"/>
              </a:rPr>
              <a:t>h</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appened</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algn="l" fontAlgn="t"/>
            <a:r>
              <a:rPr lang="en-CA" sz="1200" b="0" i="0" u="none" strike="noStrike" dirty="0">
                <a:solidFill>
                  <a:srgbClr val="000000"/>
                </a:solidFill>
                <a:effectLst/>
                <a:latin typeface="Century Gothic" panose="020B0502020202020204" pitchFamily="34" charset="0"/>
              </a:rPr>
              <a:t>During unloading of fish from wellboat </a:t>
            </a:r>
            <a:r>
              <a:rPr lang="en-CA" sz="1200" b="0" i="0" u="none" strike="noStrike" dirty="0" err="1">
                <a:solidFill>
                  <a:srgbClr val="000000"/>
                </a:solidFill>
                <a:effectLst/>
                <a:latin typeface="Century Gothic" panose="020B0502020202020204" pitchFamily="34" charset="0"/>
              </a:rPr>
              <a:t>Smøla</a:t>
            </a:r>
            <a:r>
              <a:rPr lang="en-CA" sz="1200" b="0" i="0" u="none" strike="noStrike" dirty="0">
                <a:solidFill>
                  <a:srgbClr val="000000"/>
                </a:solidFill>
                <a:effectLst/>
                <a:latin typeface="Century Gothic" panose="020B0502020202020204" pitchFamily="34" charset="0"/>
              </a:rPr>
              <a:t> </a:t>
            </a:r>
            <a:r>
              <a:rPr lang="en-CA" sz="1200" b="0" i="0" u="none" strike="noStrike" dirty="0" err="1">
                <a:solidFill>
                  <a:srgbClr val="000000"/>
                </a:solidFill>
                <a:effectLst/>
                <a:latin typeface="Century Gothic" panose="020B0502020202020204" pitchFamily="34" charset="0"/>
              </a:rPr>
              <a:t>Våg</a:t>
            </a:r>
            <a:r>
              <a:rPr lang="en-CA" sz="1200" b="0" i="0" u="none" strike="noStrike" dirty="0">
                <a:solidFill>
                  <a:srgbClr val="000000"/>
                </a:solidFill>
                <a:effectLst/>
                <a:latin typeface="Century Gothic" panose="020B0502020202020204" pitchFamily="34" charset="0"/>
              </a:rPr>
              <a:t> at </a:t>
            </a:r>
            <a:r>
              <a:rPr lang="en-CA" sz="1200" b="0" i="0" u="none" strike="noStrike" dirty="0" err="1">
                <a:solidFill>
                  <a:srgbClr val="000000"/>
                </a:solidFill>
                <a:effectLst/>
                <a:latin typeface="Century Gothic" panose="020B0502020202020204" pitchFamily="34" charset="0"/>
              </a:rPr>
              <a:t>Tveitevåg</a:t>
            </a:r>
            <a:r>
              <a:rPr lang="en-CA" sz="1200" b="0" i="0" u="none" strike="noStrike" dirty="0">
                <a:solidFill>
                  <a:srgbClr val="000000"/>
                </a:solidFill>
                <a:effectLst/>
                <a:latin typeface="Century Gothic" panose="020B0502020202020204" pitchFamily="34" charset="0"/>
              </a:rPr>
              <a:t> brood site an error occurred and the fish were released from the </a:t>
            </a:r>
            <a:r>
              <a:rPr lang="en-CA" sz="1200" dirty="0">
                <a:solidFill>
                  <a:srgbClr val="000000"/>
                </a:solidFill>
                <a:latin typeface="Century Gothic" panose="020B0502020202020204" pitchFamily="34" charset="0"/>
              </a:rPr>
              <a:t>net</a:t>
            </a:r>
            <a:r>
              <a:rPr lang="en-CA" sz="1200" b="0" i="0" u="none" strike="noStrike" dirty="0">
                <a:solidFill>
                  <a:srgbClr val="000000"/>
                </a:solidFill>
                <a:effectLst/>
                <a:latin typeface="Century Gothic" panose="020B0502020202020204" pitchFamily="34" charset="0"/>
              </a:rPr>
              <a:t> before being properly positioned. Nine fish fell onto the deck and dock, eventually ending up in the safety net between the dock and wellboat. An operator then went to collect the fish in the safety net</a:t>
            </a:r>
            <a:r>
              <a:rPr lang="en-CA" sz="1200" dirty="0">
                <a:solidFill>
                  <a:srgbClr val="000000"/>
                </a:solidFill>
                <a:latin typeface="Century Gothic" panose="020B0502020202020204" pitchFamily="34" charset="0"/>
              </a:rPr>
              <a:t>, during this operation two fish managed to slip between the net and the boat, ending up in the sea. </a:t>
            </a:r>
            <a:endParaRPr lang="en-CA" sz="1200" b="0" i="0" u="none" strike="noStrike" dirty="0">
              <a:solidFill>
                <a:srgbClr val="000000"/>
              </a:solidFill>
              <a:effectLst/>
              <a:latin typeface="Century Gothic" panose="020B0502020202020204" pitchFamily="34" charset="0"/>
            </a:endParaRPr>
          </a:p>
        </p:txBody>
      </p:sp>
      <p:sp>
        <p:nvSpPr>
          <p:cNvPr id="16" name="Rectangle 15">
            <a:extLst>
              <a:ext uri="{FF2B5EF4-FFF2-40B4-BE49-F238E27FC236}">
                <a16:creationId xmlns:a16="http://schemas.microsoft.com/office/drawing/2014/main" id="{F188305C-AED7-13A5-31FE-A0CE239EAFB6}"/>
              </a:ext>
            </a:extLst>
          </p:cNvPr>
          <p:cNvSpPr/>
          <p:nvPr/>
        </p:nvSpPr>
        <p:spPr>
          <a:xfrm>
            <a:off x="511175" y="3726008"/>
            <a:ext cx="7452093" cy="954107"/>
          </a:xfrm>
          <a:prstGeom prst="rect">
            <a:avLst/>
          </a:prstGeom>
          <a:solidFill>
            <a:schemeClr val="bg1">
              <a:lumMod val="85000"/>
            </a:schemeClr>
          </a:solidFill>
          <a:ln>
            <a:solidFill>
              <a:schemeClr val="tx1">
                <a:lumMod val="50000"/>
                <a:lumOff val="5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Why</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did</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it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happen</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r>
              <a:rPr lang="en-CA" sz="1400" dirty="0">
                <a:solidFill>
                  <a:srgbClr val="000000"/>
                </a:solidFill>
                <a:latin typeface="Century Gothic" panose="020B0502020202020204" pitchFamily="34" charset="0"/>
              </a:rPr>
              <a:t>The cause of the error and incorrect release of fish during unloading of the wellboat remains unknown. There were no procedure for safe removal of fish from safety nets, which could have prevented the fish from escaping.</a:t>
            </a:r>
            <a:endParaRPr lang="nb-NO" sz="1400" dirty="0">
              <a:solidFill>
                <a:srgbClr val="FF0000"/>
              </a:solidFill>
              <a:latin typeface="Century Gothic" panose="020B0502020202020204" pitchFamily="34" charset="0"/>
            </a:endParaRPr>
          </a:p>
        </p:txBody>
      </p:sp>
      <p:sp>
        <p:nvSpPr>
          <p:cNvPr id="27" name="Rectangle: Top Corners Rounded 26">
            <a:extLst>
              <a:ext uri="{FF2B5EF4-FFF2-40B4-BE49-F238E27FC236}">
                <a16:creationId xmlns:a16="http://schemas.microsoft.com/office/drawing/2014/main" id="{8411F2CD-CEDA-026D-656F-A99EF3FAB632}"/>
              </a:ext>
            </a:extLst>
          </p:cNvPr>
          <p:cNvSpPr/>
          <p:nvPr/>
        </p:nvSpPr>
        <p:spPr>
          <a:xfrm>
            <a:off x="8395856" y="269217"/>
            <a:ext cx="3676072" cy="3872953"/>
          </a:xfrm>
          <a:prstGeom prst="round2Same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b="0" i="0"/>
            </a:pPr>
            <a:r>
              <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TAKE ACTION</a:t>
            </a:r>
            <a:r>
              <a:rPr kumimoji="0" lang="1044"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endPar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b="0" i="0"/>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85750" marR="0" lvl="0" indent="-285750" algn="ctr" defTabSz="914400" rtl="0" eaLnBrk="1" fontAlgn="auto" latinLnBrk="0" hangingPunct="1">
              <a:lnSpc>
                <a:spcPct val="100000"/>
              </a:lnSpc>
              <a:spcBef>
                <a:spcPct val="0"/>
              </a:spcBef>
              <a:spcAft>
                <a:spcPct val="0"/>
              </a:spcAft>
              <a:buClrTx/>
              <a:buSzTx/>
              <a:buFont typeface="Arial" panose="020B0604020202020204" pitchFamily="34" charset="0"/>
              <a:buChar char="•"/>
              <a:defRPr b="0" i="0"/>
            </a:pPr>
            <a:r>
              <a:rPr lang="nb-NO" sz="1600" dirty="0">
                <a:solidFill>
                  <a:prstClr val="black"/>
                </a:solidFill>
                <a:latin typeface="Century Gothic" panose="020B0502020202020204" pitchFamily="34" charset="0"/>
              </a:rPr>
              <a:t>Ensure proper </a:t>
            </a:r>
            <a:r>
              <a:rPr lang="nb-NO" sz="1600" dirty="0" err="1">
                <a:solidFill>
                  <a:prstClr val="black"/>
                </a:solidFill>
                <a:latin typeface="Century Gothic" panose="020B0502020202020204" pitchFamily="34" charset="0"/>
              </a:rPr>
              <a:t>procedures</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are</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implemented</a:t>
            </a:r>
            <a:r>
              <a:rPr lang="nb-NO" sz="1600" dirty="0">
                <a:solidFill>
                  <a:prstClr val="black"/>
                </a:solidFill>
                <a:latin typeface="Century Gothic" panose="020B0502020202020204" pitchFamily="34" charset="0"/>
              </a:rPr>
              <a:t> to </a:t>
            </a:r>
            <a:r>
              <a:rPr lang="nb-NO" sz="1600" dirty="0" err="1">
                <a:solidFill>
                  <a:prstClr val="black"/>
                </a:solidFill>
                <a:latin typeface="Century Gothic" panose="020B0502020202020204" pitchFamily="34" charset="0"/>
              </a:rPr>
              <a:t>ensure</a:t>
            </a:r>
            <a:r>
              <a:rPr lang="nb-NO" sz="1600" dirty="0">
                <a:solidFill>
                  <a:prstClr val="black"/>
                </a:solidFill>
                <a:latin typeface="Century Gothic" panose="020B0502020202020204" pitchFamily="34" charset="0"/>
              </a:rPr>
              <a:t> safe </a:t>
            </a:r>
            <a:r>
              <a:rPr lang="nb-NO" sz="1600" dirty="0" err="1">
                <a:solidFill>
                  <a:prstClr val="black"/>
                </a:solidFill>
                <a:latin typeface="Century Gothic" panose="020B0502020202020204" pitchFamily="34" charset="0"/>
              </a:rPr>
              <a:t>removal</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of</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fish</a:t>
            </a:r>
            <a:r>
              <a:rPr lang="nb-NO" sz="1600" dirty="0">
                <a:solidFill>
                  <a:prstClr val="black"/>
                </a:solidFill>
                <a:latin typeface="Century Gothic" panose="020B0502020202020204" pitchFamily="34" charset="0"/>
              </a:rPr>
              <a:t> from </a:t>
            </a:r>
            <a:r>
              <a:rPr lang="nb-NO" sz="1600" dirty="0" err="1">
                <a:solidFill>
                  <a:prstClr val="black"/>
                </a:solidFill>
                <a:latin typeface="Century Gothic" panose="020B0502020202020204" pitchFamily="34" charset="0"/>
              </a:rPr>
              <a:t>safety</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net</a:t>
            </a:r>
            <a:r>
              <a:rPr lang="nb-NO" sz="1600" dirty="0">
                <a:solidFill>
                  <a:prstClr val="black"/>
                </a:solidFill>
                <a:latin typeface="Century Gothic" panose="020B0502020202020204" pitchFamily="34" charset="0"/>
              </a:rPr>
              <a:t> </a:t>
            </a:r>
          </a:p>
          <a:p>
            <a:pPr marR="0" lvl="0" defTabSz="914400" rtl="0" eaLnBrk="1" fontAlgn="auto" latinLnBrk="0" hangingPunct="1">
              <a:lnSpc>
                <a:spcPct val="100000"/>
              </a:lnSpc>
              <a:spcBef>
                <a:spcPct val="0"/>
              </a:spcBef>
              <a:spcAft>
                <a:spcPct val="0"/>
              </a:spcAft>
              <a:buClrTx/>
              <a:buSzTx/>
              <a:defRPr/>
            </a:pPr>
            <a:endPar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pic>
        <p:nvPicPr>
          <p:cNvPr id="28" name="Picture 27">
            <a:extLst>
              <a:ext uri="{FF2B5EF4-FFF2-40B4-BE49-F238E27FC236}">
                <a16:creationId xmlns:a16="http://schemas.microsoft.com/office/drawing/2014/main" id="{8683BAB7-F3D1-B1D7-771F-F0DCC61702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5856" y="4142170"/>
            <a:ext cx="3676072" cy="2446612"/>
          </a:xfrm>
          <a:prstGeom prst="rect">
            <a:avLst/>
          </a:prstGeom>
          <a:ln>
            <a:solidFill>
              <a:schemeClr val="tx1"/>
            </a:solidFill>
          </a:ln>
        </p:spPr>
      </p:pic>
    </p:spTree>
    <p:extLst>
      <p:ext uri="{BB962C8B-B14F-4D97-AF65-F5344CB8AC3E}">
        <p14:creationId xmlns:p14="http://schemas.microsoft.com/office/powerpoint/2010/main" val="303236339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D6BC441-30D2-43C0-AAEB-388F772B46E7}"/>
              </a:ext>
            </a:extLst>
          </p:cNvPr>
          <p:cNvSpPr/>
          <p:nvPr/>
        </p:nvSpPr>
        <p:spPr>
          <a:xfrm>
            <a:off x="506049" y="5153035"/>
            <a:ext cx="7264399" cy="1569133"/>
          </a:xfrm>
          <a:prstGeom prst="rect">
            <a:avLst/>
          </a:prstGeom>
          <a:solidFill>
            <a:schemeClr val="accent2">
              <a:lumMod val="20000"/>
              <a:lumOff val="80000"/>
            </a:schemeClr>
          </a:solidFill>
          <a:ln w="28575">
            <a:solidFill>
              <a:srgbClr val="FF6F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spcBef>
                <a:spcPct val="0"/>
              </a:spcBef>
              <a:spcAft>
                <a:spcPct val="0"/>
              </a:spcAft>
              <a:buFont typeface="Arial" panose="020B0604020202020204" pitchFamily="34" charset="0"/>
              <a:buChar char="•"/>
              <a:tabLst/>
              <a:defRPr b="0" i="0"/>
            </a:pPr>
            <a:r>
              <a:rPr lang="en-US" sz="1200" dirty="0">
                <a:solidFill>
                  <a:schemeClr val="tx1"/>
                </a:solidFill>
                <a:latin typeface="Century Gothic" panose="020B0502020202020204" pitchFamily="34" charset="0"/>
              </a:rPr>
              <a:t>All staff to receive formal winch pen training</a:t>
            </a:r>
          </a:p>
          <a:p>
            <a:pPr marL="171450" indent="-171450">
              <a:spcBef>
                <a:spcPct val="0"/>
              </a:spcBef>
              <a:spcAft>
                <a:spcPct val="0"/>
              </a:spcAft>
              <a:buFont typeface="Arial" panose="020B0604020202020204" pitchFamily="34" charset="0"/>
              <a:buChar char="•"/>
              <a:tabLst/>
              <a:defRPr b="0" i="0"/>
            </a:pPr>
            <a:r>
              <a:rPr lang="en-US" sz="1200" dirty="0">
                <a:solidFill>
                  <a:schemeClr val="tx1"/>
                </a:solidFill>
                <a:latin typeface="Century Gothic" panose="020B0502020202020204" pitchFamily="34" charset="0"/>
              </a:rPr>
              <a:t>Update/refresh staff training on winch pens</a:t>
            </a:r>
          </a:p>
          <a:p>
            <a:pPr marL="171450" indent="-171450">
              <a:spcBef>
                <a:spcPct val="0"/>
              </a:spcBef>
              <a:spcAft>
                <a:spcPct val="0"/>
              </a:spcAft>
              <a:buFont typeface="Arial" panose="020B0604020202020204" pitchFamily="34" charset="0"/>
              <a:buChar char="•"/>
              <a:tabLst/>
              <a:defRPr b="0" i="0"/>
            </a:pPr>
            <a:r>
              <a:rPr lang="en-US" sz="1200" dirty="0">
                <a:solidFill>
                  <a:schemeClr val="tx1"/>
                </a:solidFill>
                <a:latin typeface="Century Gothic" panose="020B0502020202020204" pitchFamily="34" charset="0"/>
              </a:rPr>
              <a:t>Regular checks/services of winches</a:t>
            </a:r>
          </a:p>
          <a:p>
            <a:pPr marL="171450" indent="-171450">
              <a:spcBef>
                <a:spcPct val="0"/>
              </a:spcBef>
              <a:spcAft>
                <a:spcPct val="0"/>
              </a:spcAft>
              <a:buFont typeface="Arial" panose="020B0604020202020204" pitchFamily="34" charset="0"/>
              <a:buChar char="•"/>
              <a:tabLst/>
              <a:defRPr b="0" i="0"/>
            </a:pPr>
            <a:r>
              <a:rPr lang="en-US" sz="1200" dirty="0">
                <a:solidFill>
                  <a:schemeClr val="tx1"/>
                </a:solidFill>
                <a:latin typeface="Century Gothic" panose="020B0502020202020204" pitchFamily="34" charset="0"/>
              </a:rPr>
              <a:t>All winch ropes should be lifted simultaneously or in gradual stages to ensure synchronicity, incident could have been prevented if when observing the unbalancing winch push there would have been a moment to stop and re-start in a more gradual way</a:t>
            </a:r>
          </a:p>
          <a:p>
            <a:pPr marL="171450" indent="-171450">
              <a:spcBef>
                <a:spcPct val="0"/>
              </a:spcBef>
              <a:spcAft>
                <a:spcPct val="0"/>
              </a:spcAft>
              <a:buFont typeface="Arial" panose="020B0604020202020204" pitchFamily="34" charset="0"/>
              <a:buChar char="•"/>
              <a:tabLst/>
              <a:defRPr b="0" i="0"/>
            </a:pPr>
            <a:r>
              <a:rPr lang="en-US" sz="1200" dirty="0">
                <a:solidFill>
                  <a:schemeClr val="tx1"/>
                </a:solidFill>
                <a:latin typeface="Century Gothic" panose="020B0502020202020204" pitchFamily="34" charset="0"/>
              </a:rPr>
              <a:t>Net design to be discussed with manufacturer </a:t>
            </a:r>
          </a:p>
        </p:txBody>
      </p:sp>
      <p:pic>
        <p:nvPicPr>
          <p:cNvPr id="13" name="Picture 12">
            <a:extLst>
              <a:ext uri="{FF2B5EF4-FFF2-40B4-BE49-F238E27FC236}">
                <a16:creationId xmlns:a16="http://schemas.microsoft.com/office/drawing/2014/main" id="{DDF52591-712B-44EE-AF67-9F156E2E5C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3017" y="0"/>
            <a:ext cx="1856509" cy="1311904"/>
          </a:xfrm>
          <a:prstGeom prst="rect">
            <a:avLst/>
          </a:prstGeom>
        </p:spPr>
      </p:pic>
      <p:sp>
        <p:nvSpPr>
          <p:cNvPr id="2" name="Marcador de texto 1"/>
          <p:cNvSpPr>
            <a:spLocks noGrp="1"/>
          </p:cNvSpPr>
          <p:nvPr>
            <p:ph type="body" sz="quarter" idx="11"/>
          </p:nvPr>
        </p:nvSpPr>
        <p:spPr>
          <a:xfrm>
            <a:off x="508000" y="749054"/>
            <a:ext cx="7264400" cy="541084"/>
          </a:xfrm>
        </p:spPr>
        <p:txBody>
          <a:bodyPr>
            <a:normAutofit/>
          </a:bodyPr>
          <a:lstStyle/>
          <a:p>
            <a:pPr marL="0" indent="0">
              <a:buNone/>
            </a:pPr>
            <a:r>
              <a:rPr lang="es-ES" sz="2400" dirty="0"/>
              <a:t>Escape </a:t>
            </a:r>
            <a:r>
              <a:rPr lang="es-ES" sz="2400" dirty="0" err="1"/>
              <a:t>Incident</a:t>
            </a:r>
            <a:r>
              <a:rPr lang="es-ES" sz="2400" dirty="0"/>
              <a:t> </a:t>
            </a:r>
            <a:r>
              <a:rPr lang="es-ES" sz="2400" dirty="0" err="1"/>
              <a:t>Information</a:t>
            </a:r>
            <a:r>
              <a:rPr lang="es-ES" sz="2400" dirty="0"/>
              <a:t> </a:t>
            </a:r>
            <a:r>
              <a:rPr lang="es-ES" sz="2400" dirty="0" err="1"/>
              <a:t>Sheet</a:t>
            </a:r>
            <a:endParaRPr lang="es-ES" sz="2400" dirty="0"/>
          </a:p>
        </p:txBody>
      </p:sp>
      <p:sp>
        <p:nvSpPr>
          <p:cNvPr id="5" name="TextBox 4">
            <a:extLst>
              <a:ext uri="{FF2B5EF4-FFF2-40B4-BE49-F238E27FC236}">
                <a16:creationId xmlns:a16="http://schemas.microsoft.com/office/drawing/2014/main" id="{CFFB1729-C431-49BE-BA7F-B46AFEB6B2F8}"/>
              </a:ext>
            </a:extLst>
          </p:cNvPr>
          <p:cNvSpPr txBox="1"/>
          <p:nvPr/>
        </p:nvSpPr>
        <p:spPr>
          <a:xfrm>
            <a:off x="507999" y="229021"/>
            <a:ext cx="2133600"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rPr>
              <a:t>Escape </a:t>
            </a:r>
            <a:r>
              <a:rPr kumimoji="0" lang="es-ES" sz="1100" b="1" i="0" u="none" strike="noStrike" kern="1200" cap="none" spc="0" normalizeH="0" baseline="0" noProof="0" dirty="0" err="1">
                <a:ln>
                  <a:noFill/>
                </a:ln>
                <a:solidFill>
                  <a:prstClr val="white">
                    <a:lumMod val="65000"/>
                  </a:prstClr>
                </a:solidFill>
                <a:effectLst/>
                <a:uLnTx/>
                <a:uFillTx/>
                <a:latin typeface="Century Gothic" panose="020B0502020202020204" pitchFamily="34" charset="0"/>
                <a:ea typeface="+mn-ea"/>
                <a:cs typeface="+mn-cs"/>
              </a:rPr>
              <a:t>Information</a:t>
            </a:r>
            <a:r>
              <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rPr>
              <a:t> </a:t>
            </a:r>
            <a:r>
              <a:rPr kumimoji="0" lang="es-ES" sz="1100" b="1" i="0" u="none" strike="noStrike" kern="1200" cap="none" spc="0" normalizeH="0" baseline="0" noProof="0" dirty="0" err="1">
                <a:ln>
                  <a:noFill/>
                </a:ln>
                <a:solidFill>
                  <a:prstClr val="white">
                    <a:lumMod val="65000"/>
                  </a:prstClr>
                </a:solidFill>
                <a:effectLst/>
                <a:uLnTx/>
                <a:uFillTx/>
                <a:latin typeface="Century Gothic" panose="020B0502020202020204" pitchFamily="34" charset="0"/>
                <a:ea typeface="+mn-ea"/>
                <a:cs typeface="+mn-cs"/>
              </a:rPr>
              <a:t>Sheet</a:t>
            </a:r>
            <a:endPar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endParaRPr>
          </a:p>
        </p:txBody>
      </p:sp>
      <p:graphicFrame>
        <p:nvGraphicFramePr>
          <p:cNvPr id="11" name="Table 10">
            <a:extLst>
              <a:ext uri="{FF2B5EF4-FFF2-40B4-BE49-F238E27FC236}">
                <a16:creationId xmlns:a16="http://schemas.microsoft.com/office/drawing/2014/main" id="{AA28E66B-B15B-4479-88D0-CA88FB54F73E}"/>
              </a:ext>
            </a:extLst>
          </p:cNvPr>
          <p:cNvGraphicFramePr>
            <a:graphicFrameLocks noGrp="1"/>
          </p:cNvGraphicFramePr>
          <p:nvPr>
            <p:extLst>
              <p:ext uri="{D42A27DB-BD31-4B8C-83A1-F6EECF244321}">
                <p14:modId xmlns:p14="http://schemas.microsoft.com/office/powerpoint/2010/main" val="1442126501"/>
              </p:ext>
            </p:extLst>
          </p:nvPr>
        </p:nvGraphicFramePr>
        <p:xfrm>
          <a:off x="514350" y="1219353"/>
          <a:ext cx="7258049" cy="914400"/>
        </p:xfrm>
        <a:graphic>
          <a:graphicData uri="http://schemas.openxmlformats.org/drawingml/2006/table">
            <a:tbl>
              <a:tblPr firstRow="1" bandRow="1">
                <a:tableStyleId>{5940675A-B579-460E-94D1-54222C63F5DA}</a:tableStyleId>
              </a:tblPr>
              <a:tblGrid>
                <a:gridCol w="1840661">
                  <a:extLst>
                    <a:ext uri="{9D8B030D-6E8A-4147-A177-3AD203B41FA5}">
                      <a16:colId xmlns:a16="http://schemas.microsoft.com/office/drawing/2014/main" val="559888924"/>
                    </a:ext>
                  </a:extLst>
                </a:gridCol>
                <a:gridCol w="1009291">
                  <a:extLst>
                    <a:ext uri="{9D8B030D-6E8A-4147-A177-3AD203B41FA5}">
                      <a16:colId xmlns:a16="http://schemas.microsoft.com/office/drawing/2014/main" val="4135136487"/>
                    </a:ext>
                  </a:extLst>
                </a:gridCol>
                <a:gridCol w="1095555">
                  <a:extLst>
                    <a:ext uri="{9D8B030D-6E8A-4147-A177-3AD203B41FA5}">
                      <a16:colId xmlns:a16="http://schemas.microsoft.com/office/drawing/2014/main" val="817988030"/>
                    </a:ext>
                  </a:extLst>
                </a:gridCol>
                <a:gridCol w="3312542">
                  <a:extLst>
                    <a:ext uri="{9D8B030D-6E8A-4147-A177-3AD203B41FA5}">
                      <a16:colId xmlns:a16="http://schemas.microsoft.com/office/drawing/2014/main" val="987451402"/>
                    </a:ext>
                  </a:extLst>
                </a:gridCol>
              </a:tblGrid>
              <a:tr h="388131">
                <a:tc>
                  <a:txBody>
                    <a:bodyPr/>
                    <a:lstStyle/>
                    <a:p>
                      <a:pPr algn="ctr"/>
                      <a:r>
                        <a:rPr lang="es-ES" sz="1200" b="1" dirty="0">
                          <a:latin typeface="Century Gothic" panose="020B0502020202020204" pitchFamily="34" charset="0"/>
                        </a:rPr>
                        <a:t>SITE</a:t>
                      </a:r>
                    </a:p>
                  </a:txBody>
                  <a:tcPr>
                    <a:solidFill>
                      <a:schemeClr val="bg1"/>
                    </a:solidFill>
                  </a:tcPr>
                </a:tc>
                <a:tc>
                  <a:txBody>
                    <a:bodyPr/>
                    <a:lstStyle/>
                    <a:p>
                      <a:pPr algn="ctr"/>
                      <a:r>
                        <a:rPr lang="es-ES" sz="1200" b="1" dirty="0">
                          <a:latin typeface="Century Gothic" panose="020B0502020202020204" pitchFamily="34" charset="0"/>
                        </a:rPr>
                        <a:t>DATE</a:t>
                      </a:r>
                    </a:p>
                  </a:txBody>
                  <a:tcPr>
                    <a:solidFill>
                      <a:schemeClr val="bg1"/>
                    </a:solidFill>
                  </a:tcPr>
                </a:tc>
                <a:tc>
                  <a:txBody>
                    <a:bodyPr/>
                    <a:lstStyle/>
                    <a:p>
                      <a:pPr algn="ctr"/>
                      <a:r>
                        <a:rPr lang="es-ES" sz="1200" b="1" dirty="0">
                          <a:latin typeface="Century Gothic" panose="020B0502020202020204" pitchFamily="34" charset="0"/>
                        </a:rPr>
                        <a:t>NUMBER OF ESCAPES</a:t>
                      </a:r>
                    </a:p>
                  </a:txBody>
                  <a:tcPr>
                    <a:solidFill>
                      <a:schemeClr val="bg1"/>
                    </a:solidFill>
                  </a:tcPr>
                </a:tc>
                <a:tc>
                  <a:txBody>
                    <a:bodyPr/>
                    <a:lstStyle/>
                    <a:p>
                      <a:pPr algn="ctr"/>
                      <a:r>
                        <a:rPr lang="es-ES" sz="1200" b="1" dirty="0">
                          <a:latin typeface="Century Gothic" panose="020B0502020202020204" pitchFamily="34" charset="0"/>
                        </a:rPr>
                        <a:t>CAUSE</a:t>
                      </a:r>
                    </a:p>
                  </a:txBody>
                  <a:tcPr>
                    <a:solidFill>
                      <a:schemeClr val="bg1"/>
                    </a:solidFill>
                  </a:tcPr>
                </a:tc>
                <a:extLst>
                  <a:ext uri="{0D108BD9-81ED-4DB2-BD59-A6C34878D82A}">
                    <a16:rowId xmlns:a16="http://schemas.microsoft.com/office/drawing/2014/main" val="1710326897"/>
                  </a:ext>
                </a:extLst>
              </a:tr>
              <a:tr h="431708">
                <a:tc>
                  <a:txBody>
                    <a:bodyPr/>
                    <a:lstStyle/>
                    <a:p>
                      <a:pPr algn="ctr"/>
                      <a:r>
                        <a:rPr lang="es-ES" sz="1200" b="1" dirty="0" err="1">
                          <a:latin typeface="Century Gothic" panose="020B0502020202020204" pitchFamily="34" charset="0"/>
                        </a:rPr>
                        <a:t>Outer</a:t>
                      </a:r>
                      <a:r>
                        <a:rPr lang="es-ES" sz="1200" b="1" dirty="0">
                          <a:latin typeface="Century Gothic" panose="020B0502020202020204" pitchFamily="34" charset="0"/>
                        </a:rPr>
                        <a:t> Grey </a:t>
                      </a:r>
                      <a:r>
                        <a:rPr lang="es-ES" sz="1200" b="1" dirty="0" err="1">
                          <a:latin typeface="Century Gothic" panose="020B0502020202020204" pitchFamily="34" charset="0"/>
                        </a:rPr>
                        <a:t>Horse</a:t>
                      </a:r>
                      <a:r>
                        <a:rPr lang="es-ES" sz="1200" b="1" dirty="0">
                          <a:latin typeface="Century Gothic" panose="020B0502020202020204" pitchFamily="34" charset="0"/>
                        </a:rPr>
                        <a:t> (</a:t>
                      </a:r>
                      <a:r>
                        <a:rPr lang="es-ES" sz="1200" b="1" dirty="0" err="1">
                          <a:latin typeface="Century Gothic" panose="020B0502020202020204" pitchFamily="34" charset="0"/>
                        </a:rPr>
                        <a:t>Greanem</a:t>
                      </a:r>
                      <a:r>
                        <a:rPr lang="es-ES" sz="1200" b="1" dirty="0">
                          <a:latin typeface="Century Gothic" panose="020B0502020202020204" pitchFamily="34" charset="0"/>
                        </a:rPr>
                        <a:t>) Scotland</a:t>
                      </a:r>
                    </a:p>
                  </a:txBody>
                  <a:tcPr>
                    <a:solidFill>
                      <a:schemeClr val="bg1"/>
                    </a:solidFill>
                  </a:tcPr>
                </a:tc>
                <a:tc>
                  <a:txBody>
                    <a:bodyPr/>
                    <a:lstStyle/>
                    <a:p>
                      <a:pPr algn="ctr"/>
                      <a:r>
                        <a:rPr lang="es-ES" sz="1200" b="1" dirty="0">
                          <a:latin typeface="Century Gothic" panose="020B0502020202020204" pitchFamily="34" charset="0"/>
                        </a:rPr>
                        <a:t>03.06.2022</a:t>
                      </a:r>
                    </a:p>
                  </a:txBody>
                  <a:tcPr>
                    <a:solidFill>
                      <a:schemeClr val="bg1"/>
                    </a:solidFill>
                  </a:tcPr>
                </a:tc>
                <a:tc>
                  <a:txBody>
                    <a:bodyPr/>
                    <a:lstStyle/>
                    <a:p>
                      <a:pPr algn="ctr"/>
                      <a:r>
                        <a:rPr lang="es-ES" sz="1200" b="1" dirty="0">
                          <a:latin typeface="Century Gothic"/>
                        </a:rPr>
                        <a:t>32 463</a:t>
                      </a:r>
                    </a:p>
                  </a:txBody>
                  <a:tcPr>
                    <a:solidFill>
                      <a:schemeClr val="bg1"/>
                    </a:solidFill>
                  </a:tcPr>
                </a:tc>
                <a:tc>
                  <a:txBody>
                    <a:bodyPr/>
                    <a:lstStyle/>
                    <a:p>
                      <a:pPr algn="ctr"/>
                      <a:r>
                        <a:rPr lang="en-US" sz="1200" b="1" dirty="0">
                          <a:latin typeface="Century Gothic" panose="020B0502020202020204" pitchFamily="34" charset="0"/>
                        </a:rPr>
                        <a:t>Poor net design combined with human error due to mechanical failure</a:t>
                      </a:r>
                    </a:p>
                  </a:txBody>
                  <a:tcPr>
                    <a:solidFill>
                      <a:schemeClr val="bg1"/>
                    </a:solidFill>
                  </a:tcPr>
                </a:tc>
                <a:extLst>
                  <a:ext uri="{0D108BD9-81ED-4DB2-BD59-A6C34878D82A}">
                    <a16:rowId xmlns:a16="http://schemas.microsoft.com/office/drawing/2014/main" val="3773703576"/>
                  </a:ext>
                </a:extLst>
              </a:tr>
            </a:tbl>
          </a:graphicData>
        </a:graphic>
      </p:graphicFrame>
      <p:sp>
        <p:nvSpPr>
          <p:cNvPr id="23" name="TextBox 22">
            <a:extLst>
              <a:ext uri="{FF2B5EF4-FFF2-40B4-BE49-F238E27FC236}">
                <a16:creationId xmlns:a16="http://schemas.microsoft.com/office/drawing/2014/main" id="{326E5594-E834-404A-A8EE-346B5F233579}"/>
              </a:ext>
            </a:extLst>
          </p:cNvPr>
          <p:cNvSpPr txBox="1"/>
          <p:nvPr/>
        </p:nvSpPr>
        <p:spPr>
          <a:xfrm>
            <a:off x="514350" y="4845259"/>
            <a:ext cx="472163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RECOMMENDATIONS</a:t>
            </a:r>
            <a:endParaRPr kumimoji="0" lang="nb-NO"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6" name="Rectangle 5">
            <a:extLst>
              <a:ext uri="{FF2B5EF4-FFF2-40B4-BE49-F238E27FC236}">
                <a16:creationId xmlns:a16="http://schemas.microsoft.com/office/drawing/2014/main" id="{0E32DBC0-1E6C-4FCB-AEC7-7935680A0E2F}"/>
              </a:ext>
            </a:extLst>
          </p:cNvPr>
          <p:cNvSpPr/>
          <p:nvPr/>
        </p:nvSpPr>
        <p:spPr>
          <a:xfrm>
            <a:off x="506049" y="2234124"/>
            <a:ext cx="7264400" cy="1231106"/>
          </a:xfrm>
          <a:prstGeom prst="rect">
            <a:avLst/>
          </a:prstGeom>
          <a:solidFill>
            <a:schemeClr val="bg1">
              <a:lumMod val="85000"/>
            </a:schemeClr>
          </a:solidFill>
          <a:ln>
            <a:solidFill>
              <a:schemeClr val="tx1">
                <a:lumMod val="50000"/>
                <a:lumOff val="5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What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lang="es-ES" sz="1400" b="1" dirty="0">
                <a:solidFill>
                  <a:prstClr val="black"/>
                </a:solidFill>
                <a:latin typeface="Century Gothic" panose="020B0502020202020204" pitchFamily="34" charset="0"/>
              </a:rPr>
              <a:t>h</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appened</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a:spcBef>
                <a:spcPct val="0"/>
              </a:spcBef>
              <a:spcAft>
                <a:spcPct val="0"/>
              </a:spcAft>
              <a:defRPr b="0" i="0"/>
            </a:pPr>
            <a:r>
              <a:rPr lang="en-US" sz="1200" dirty="0">
                <a:latin typeface="Century Gothic" panose="020B0502020202020204" pitchFamily="34" charset="0"/>
              </a:rPr>
              <a:t>On lifting net for harvest two consecutive winches failed. This resulted in the sinker ring located beneath these winches to remain lowered while the rest of the ring was lifted to 5m. Boats were then used to lift the ring manually. The following day a 4x3 m hole was discovered in the net during net washing. All remaining fish in the pen were moved, and two weeks later all fish were moved from the site as the cause of the net hole was not fully understood. </a:t>
            </a:r>
            <a:endParaRPr lang="1044" sz="1200" dirty="0">
              <a:latin typeface="Century Gothic" panose="020B0502020202020204" pitchFamily="34" charset="0"/>
            </a:endParaRPr>
          </a:p>
        </p:txBody>
      </p:sp>
      <p:sp>
        <p:nvSpPr>
          <p:cNvPr id="16" name="Rectangle 15">
            <a:extLst>
              <a:ext uri="{FF2B5EF4-FFF2-40B4-BE49-F238E27FC236}">
                <a16:creationId xmlns:a16="http://schemas.microsoft.com/office/drawing/2014/main" id="{F188305C-AED7-13A5-31FE-A0CE239EAFB6}"/>
              </a:ext>
            </a:extLst>
          </p:cNvPr>
          <p:cNvSpPr/>
          <p:nvPr/>
        </p:nvSpPr>
        <p:spPr>
          <a:xfrm>
            <a:off x="506049" y="3571155"/>
            <a:ext cx="7264400" cy="1231106"/>
          </a:xfrm>
          <a:prstGeom prst="rect">
            <a:avLst/>
          </a:prstGeom>
          <a:solidFill>
            <a:schemeClr val="bg1">
              <a:lumMod val="85000"/>
            </a:schemeClr>
          </a:solidFill>
          <a:ln>
            <a:solidFill>
              <a:schemeClr val="tx1">
                <a:lumMod val="50000"/>
                <a:lumOff val="5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Why</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did</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it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happen</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R="0" lvl="0" indent="0" fontAlgn="auto">
              <a:lnSpc>
                <a:spcPct val="100000"/>
              </a:lnSpc>
              <a:spcBef>
                <a:spcPct val="0"/>
              </a:spcBef>
              <a:spcAft>
                <a:spcPct val="0"/>
              </a:spcAft>
              <a:buClrTx/>
              <a:buSzTx/>
              <a:buFontTx/>
              <a:buNone/>
              <a:defRPr b="0" i="0"/>
            </a:pPr>
            <a:r>
              <a:rPr lang="en-GB" sz="1200" dirty="0">
                <a:latin typeface="Century Gothic" panose="020B0502020202020204" pitchFamily="34" charset="0"/>
              </a:rPr>
              <a:t>Due to net design the horizonal base line had been rubbing causing the ropes to fray and come apart (see images). This in conjunction with the addition weight placed on the ropes due to the sinker ring being left down caused the rope to snap in two places and split the net along the vertical seam. The supplier (Scale) has improved the design of the ropes after this incident, Mowi Scotland does not have this design in any other site. </a:t>
            </a:r>
            <a:endParaRPr lang="1044" sz="1200" dirty="0">
              <a:latin typeface="Century Gothic" panose="020B0502020202020204" pitchFamily="34" charset="0"/>
            </a:endParaRPr>
          </a:p>
        </p:txBody>
      </p:sp>
      <p:sp>
        <p:nvSpPr>
          <p:cNvPr id="27" name="Rectangle: Top Corners Rounded 26">
            <a:extLst>
              <a:ext uri="{FF2B5EF4-FFF2-40B4-BE49-F238E27FC236}">
                <a16:creationId xmlns:a16="http://schemas.microsoft.com/office/drawing/2014/main" id="{8411F2CD-CEDA-026D-656F-A99EF3FAB632}"/>
              </a:ext>
            </a:extLst>
          </p:cNvPr>
          <p:cNvSpPr/>
          <p:nvPr/>
        </p:nvSpPr>
        <p:spPr>
          <a:xfrm>
            <a:off x="8395856" y="269217"/>
            <a:ext cx="3676072" cy="3872953"/>
          </a:xfrm>
          <a:prstGeom prst="round2Same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b="0" i="0"/>
            </a:pPr>
            <a:endPar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b="0" i="0"/>
            </a:pPr>
            <a:r>
              <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TAKE ACTION</a:t>
            </a:r>
            <a:r>
              <a:rPr kumimoji="0" lang="1044"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endPar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b="0" i="0"/>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85750" indent="-285750" algn="ctr" rtl="0" fontAlgn="base">
              <a:buFont typeface="Arial" panose="020B0604020202020204" pitchFamily="34" charset="0"/>
              <a:buChar char="•"/>
            </a:pPr>
            <a:r>
              <a:rPr lang="en-CA" sz="1200" b="0" i="0" u="none" strike="noStrike" dirty="0">
                <a:solidFill>
                  <a:srgbClr val="000000"/>
                </a:solidFill>
                <a:effectLst/>
                <a:latin typeface="Century Gothic" panose="020B0502020202020204" pitchFamily="34" charset="0"/>
              </a:rPr>
              <a:t>Do you record network inspections at your site?</a:t>
            </a:r>
            <a:r>
              <a:rPr lang="en-US" sz="1200" b="0" i="0" dirty="0">
                <a:solidFill>
                  <a:srgbClr val="000000"/>
                </a:solidFill>
                <a:effectLst/>
                <a:latin typeface="Century Gothic" panose="020B0502020202020204" pitchFamily="34" charset="0"/>
              </a:rPr>
              <a:t>​</a:t>
            </a:r>
            <a:endParaRPr lang="en-US" sz="1200" b="0" i="0" dirty="0">
              <a:solidFill>
                <a:srgbClr val="000000"/>
              </a:solidFill>
              <a:effectLst/>
              <a:latin typeface="Segoe UI" panose="020B0502040204020203" pitchFamily="34" charset="0"/>
            </a:endParaRPr>
          </a:p>
          <a:p>
            <a:pPr algn="ctr" rtl="0" fontAlgn="base"/>
            <a:r>
              <a:rPr lang="en-CA" sz="1200" b="0" i="0" dirty="0">
                <a:solidFill>
                  <a:srgbClr val="000000"/>
                </a:solidFill>
                <a:effectLst/>
                <a:latin typeface="Century Gothic" panose="020B0502020202020204" pitchFamily="34" charset="0"/>
              </a:rPr>
              <a:t>​</a:t>
            </a:r>
            <a:endParaRPr lang="en-CA" sz="1200" b="0" i="0" dirty="0">
              <a:solidFill>
                <a:srgbClr val="000000"/>
              </a:solidFill>
              <a:effectLst/>
              <a:latin typeface="Segoe UI" panose="020B0502040204020203" pitchFamily="34" charset="0"/>
            </a:endParaRPr>
          </a:p>
          <a:p>
            <a:pPr marL="285750" indent="-285750" algn="ctr" rtl="0" fontAlgn="base">
              <a:buFont typeface="Arial" panose="020B0604020202020204" pitchFamily="34" charset="0"/>
              <a:buChar char="•"/>
            </a:pPr>
            <a:r>
              <a:rPr lang="en-CA" sz="1200" b="0" i="0" u="none" strike="noStrike" dirty="0">
                <a:solidFill>
                  <a:srgbClr val="000000"/>
                </a:solidFill>
                <a:effectLst/>
                <a:latin typeface="Century Gothic" panose="020B0502020202020204" pitchFamily="34" charset="0"/>
              </a:rPr>
              <a:t>Are there comprehensive procedures for the use and control of ropes during net handling?</a:t>
            </a:r>
            <a:endPar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lang="nb-NO" sz="1200" dirty="0">
              <a:solidFill>
                <a:prstClr val="black"/>
              </a:solidFill>
              <a:latin typeface="Century Gothic" panose="020B0502020202020204" pitchFamily="34" charset="0"/>
            </a:endParaRP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lang="nb-NO" sz="1200" dirty="0">
              <a:solidFill>
                <a:prstClr val="black"/>
              </a:solidFill>
              <a:latin typeface="Century Gothic" panose="020B0502020202020204" pitchFamily="34" charset="0"/>
            </a:endParaRP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lang="nb-NO" sz="1200" dirty="0">
              <a:solidFill>
                <a:prstClr val="black"/>
              </a:solidFill>
              <a:latin typeface="Century Gothic" panose="020B0502020202020204" pitchFamily="34" charset="0"/>
            </a:endParaRP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lang="nb-NO" sz="1200" dirty="0">
              <a:solidFill>
                <a:prstClr val="black"/>
              </a:solidFill>
              <a:latin typeface="Century Gothic" panose="020B0502020202020204" pitchFamily="34" charset="0"/>
            </a:endParaRP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lang="nb-NO" sz="1200" dirty="0">
              <a:solidFill>
                <a:prstClr val="black"/>
              </a:solidFill>
              <a:latin typeface="Century Gothic" panose="020B0502020202020204" pitchFamily="34" charset="0"/>
            </a:endParaRP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lang="nb-NO" sz="1200" dirty="0">
              <a:solidFill>
                <a:prstClr val="black"/>
              </a:solidFill>
              <a:latin typeface="Century Gothic" panose="020B0502020202020204" pitchFamily="34" charset="0"/>
            </a:endParaRP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pic>
        <p:nvPicPr>
          <p:cNvPr id="28" name="Picture 27">
            <a:extLst>
              <a:ext uri="{FF2B5EF4-FFF2-40B4-BE49-F238E27FC236}">
                <a16:creationId xmlns:a16="http://schemas.microsoft.com/office/drawing/2014/main" id="{8683BAB7-F3D1-B1D7-771F-F0DCC61702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5856" y="4142170"/>
            <a:ext cx="3676072" cy="2446612"/>
          </a:xfrm>
          <a:prstGeom prst="rect">
            <a:avLst/>
          </a:prstGeom>
          <a:ln>
            <a:solidFill>
              <a:schemeClr val="tx1"/>
            </a:solidFill>
          </a:ln>
        </p:spPr>
      </p:pic>
      <p:pic>
        <p:nvPicPr>
          <p:cNvPr id="4" name="Picture 3" descr="A picture containing person, hand, thread, colorful&#10;&#10;Description automatically generated">
            <a:extLst>
              <a:ext uri="{FF2B5EF4-FFF2-40B4-BE49-F238E27FC236}">
                <a16:creationId xmlns:a16="http://schemas.microsoft.com/office/drawing/2014/main" id="{F72E1303-7688-4A76-40B6-FD77FA6B47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8176" y="4277699"/>
            <a:ext cx="1896876" cy="2529167"/>
          </a:xfrm>
          <a:prstGeom prst="rect">
            <a:avLst/>
          </a:prstGeom>
        </p:spPr>
      </p:pic>
      <p:pic>
        <p:nvPicPr>
          <p:cNvPr id="7" name="Picture 6" descr="A close-up of a rope&#10;&#10;Description automatically generated with low confidence">
            <a:extLst>
              <a:ext uri="{FF2B5EF4-FFF2-40B4-BE49-F238E27FC236}">
                <a16:creationId xmlns:a16="http://schemas.microsoft.com/office/drawing/2014/main" id="{0D62D52F-65C5-4E3F-BD1F-9EA3F90A4B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75052" y="4277698"/>
            <a:ext cx="1896876" cy="2529167"/>
          </a:xfrm>
          <a:prstGeom prst="rect">
            <a:avLst/>
          </a:prstGeom>
        </p:spPr>
      </p:pic>
      <p:pic>
        <p:nvPicPr>
          <p:cNvPr id="12" name="Picture 11">
            <a:extLst>
              <a:ext uri="{FF2B5EF4-FFF2-40B4-BE49-F238E27FC236}">
                <a16:creationId xmlns:a16="http://schemas.microsoft.com/office/drawing/2014/main" id="{3E678A63-64AA-2BBC-6CA3-43F03372CD54}"/>
              </a:ext>
            </a:extLst>
          </p:cNvPr>
          <p:cNvPicPr>
            <a:picLocks noChangeAspect="1"/>
          </p:cNvPicPr>
          <p:nvPr/>
        </p:nvPicPr>
        <p:blipFill rotWithShape="1">
          <a:blip r:embed="rId6"/>
          <a:srcRect l="9115" r="3268"/>
          <a:stretch/>
        </p:blipFill>
        <p:spPr>
          <a:xfrm>
            <a:off x="7913614" y="1960648"/>
            <a:ext cx="4278386" cy="2317049"/>
          </a:xfrm>
          <a:prstGeom prst="rect">
            <a:avLst/>
          </a:prstGeom>
        </p:spPr>
      </p:pic>
    </p:spTree>
    <p:extLst>
      <p:ext uri="{BB962C8B-B14F-4D97-AF65-F5344CB8AC3E}">
        <p14:creationId xmlns:p14="http://schemas.microsoft.com/office/powerpoint/2010/main" val="234272315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D6BC441-30D2-43C0-AAEB-388F772B46E7}"/>
              </a:ext>
            </a:extLst>
          </p:cNvPr>
          <p:cNvSpPr/>
          <p:nvPr/>
        </p:nvSpPr>
        <p:spPr>
          <a:xfrm>
            <a:off x="514350" y="5246664"/>
            <a:ext cx="7264399" cy="1465632"/>
          </a:xfrm>
          <a:prstGeom prst="rect">
            <a:avLst/>
          </a:prstGeom>
          <a:solidFill>
            <a:schemeClr val="accent2">
              <a:lumMod val="20000"/>
              <a:lumOff val="80000"/>
            </a:schemeClr>
          </a:solidFill>
          <a:ln w="28575">
            <a:solidFill>
              <a:srgbClr val="FF6F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spcBef>
                <a:spcPct val="0"/>
              </a:spcBef>
              <a:spcAft>
                <a:spcPct val="0"/>
              </a:spcAft>
              <a:buFont typeface="Arial" panose="020B0604020202020204" pitchFamily="34" charset="0"/>
              <a:buChar char="•"/>
              <a:tabLst/>
              <a:defRPr b="0" i="0"/>
            </a:pPr>
            <a:r>
              <a:rPr lang="nb-NO" sz="1200" dirty="0">
                <a:solidFill>
                  <a:schemeClr val="tx1"/>
                </a:solidFill>
                <a:latin typeface="Century Gothic" panose="020B0502020202020204" pitchFamily="34" charset="0"/>
              </a:rPr>
              <a:t>Information </a:t>
            </a:r>
            <a:r>
              <a:rPr lang="nb-NO" sz="1200" dirty="0" err="1">
                <a:solidFill>
                  <a:schemeClr val="tx1"/>
                </a:solidFill>
                <a:latin typeface="Century Gothic" panose="020B0502020202020204" pitchFamily="34" charset="0"/>
              </a:rPr>
              <a:t>on</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the</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incident</a:t>
            </a:r>
            <a:r>
              <a:rPr lang="nb-NO" sz="1200" dirty="0">
                <a:solidFill>
                  <a:schemeClr val="tx1"/>
                </a:solidFill>
                <a:latin typeface="Century Gothic" panose="020B0502020202020204" pitchFamily="34" charset="0"/>
              </a:rPr>
              <a:t> has </a:t>
            </a:r>
            <a:r>
              <a:rPr lang="nb-NO" sz="1200" dirty="0" err="1">
                <a:solidFill>
                  <a:schemeClr val="tx1"/>
                </a:solidFill>
                <a:latin typeface="Century Gothic" panose="020B0502020202020204" pitchFamily="34" charset="0"/>
              </a:rPr>
              <a:t>been</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shared</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across</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the</a:t>
            </a:r>
            <a:r>
              <a:rPr lang="nb-NO" sz="1200" dirty="0">
                <a:solidFill>
                  <a:schemeClr val="tx1"/>
                </a:solidFill>
                <a:latin typeface="Century Gothic" panose="020B0502020202020204" pitchFamily="34" charset="0"/>
              </a:rPr>
              <a:t> region</a:t>
            </a:r>
          </a:p>
          <a:p>
            <a:pPr marL="171450" indent="-171450">
              <a:spcBef>
                <a:spcPct val="0"/>
              </a:spcBef>
              <a:spcAft>
                <a:spcPct val="0"/>
              </a:spcAft>
              <a:buFont typeface="Arial" panose="020B0604020202020204" pitchFamily="34" charset="0"/>
              <a:buChar char="•"/>
              <a:tabLst/>
              <a:defRPr b="0" i="0"/>
            </a:pPr>
            <a:r>
              <a:rPr lang="nb-NO" sz="1200" dirty="0">
                <a:solidFill>
                  <a:schemeClr val="tx1"/>
                </a:solidFill>
                <a:latin typeface="Century Gothic" panose="020B0502020202020204" pitchFamily="34" charset="0"/>
              </a:rPr>
              <a:t>The system at Frøy Merlin has </a:t>
            </a:r>
            <a:r>
              <a:rPr lang="nb-NO" sz="1200" dirty="0" err="1">
                <a:solidFill>
                  <a:schemeClr val="tx1"/>
                </a:solidFill>
                <a:latin typeface="Century Gothic" panose="020B0502020202020204" pitchFamily="34" charset="0"/>
              </a:rPr>
              <a:t>been</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improved</a:t>
            </a:r>
            <a:r>
              <a:rPr lang="nb-NO" sz="1200" dirty="0">
                <a:solidFill>
                  <a:schemeClr val="tx1"/>
                </a:solidFill>
                <a:latin typeface="Century Gothic" panose="020B0502020202020204" pitchFamily="34" charset="0"/>
              </a:rPr>
              <a:t> to </a:t>
            </a:r>
            <a:r>
              <a:rPr lang="nb-NO" sz="1200" dirty="0" err="1">
                <a:solidFill>
                  <a:schemeClr val="tx1"/>
                </a:solidFill>
                <a:latin typeface="Century Gothic" panose="020B0502020202020204" pitchFamily="34" charset="0"/>
              </a:rPr>
              <a:t>secure</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that</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fish</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can</a:t>
            </a:r>
            <a:r>
              <a:rPr lang="nb-NO" sz="1200" dirty="0">
                <a:solidFill>
                  <a:schemeClr val="tx1"/>
                </a:solidFill>
                <a:latin typeface="Century Gothic" panose="020B0502020202020204" pitchFamily="34" charset="0"/>
              </a:rPr>
              <a:t> not </a:t>
            </a:r>
            <a:r>
              <a:rPr lang="nb-NO" sz="1200" dirty="0" err="1">
                <a:solidFill>
                  <a:schemeClr val="tx1"/>
                </a:solidFill>
                <a:latin typeface="Century Gothic" panose="020B0502020202020204" pitchFamily="34" charset="0"/>
              </a:rPr>
              <a:t>enter</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through</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the</a:t>
            </a:r>
            <a:r>
              <a:rPr lang="nb-NO" sz="1200" dirty="0">
                <a:solidFill>
                  <a:schemeClr val="tx1"/>
                </a:solidFill>
                <a:latin typeface="Century Gothic" panose="020B0502020202020204" pitchFamily="34" charset="0"/>
              </a:rPr>
              <a:t> back</a:t>
            </a:r>
          </a:p>
          <a:p>
            <a:pPr marL="171450" indent="-171450">
              <a:spcBef>
                <a:spcPct val="0"/>
              </a:spcBef>
              <a:spcAft>
                <a:spcPct val="0"/>
              </a:spcAft>
              <a:buFont typeface="Arial" panose="020B0604020202020204" pitchFamily="34" charset="0"/>
              <a:buChar char="•"/>
              <a:tabLst/>
              <a:defRPr b="0" i="0"/>
            </a:pPr>
            <a:r>
              <a:rPr lang="nb-NO" sz="1200" dirty="0">
                <a:solidFill>
                  <a:schemeClr val="tx1"/>
                </a:solidFill>
                <a:latin typeface="Century Gothic" panose="020B0502020202020204" pitchFamily="34" charset="0"/>
              </a:rPr>
              <a:t>All </a:t>
            </a:r>
            <a:r>
              <a:rPr lang="nb-NO" sz="1200" dirty="0" err="1">
                <a:solidFill>
                  <a:schemeClr val="tx1"/>
                </a:solidFill>
                <a:latin typeface="Century Gothic" panose="020B0502020202020204" pitchFamily="34" charset="0"/>
              </a:rPr>
              <a:t>delousing</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vessels</a:t>
            </a:r>
            <a:r>
              <a:rPr lang="nb-NO" sz="1200" dirty="0">
                <a:solidFill>
                  <a:schemeClr val="tx1"/>
                </a:solidFill>
                <a:latin typeface="Century Gothic" panose="020B0502020202020204" pitchFamily="34" charset="0"/>
              </a:rPr>
              <a:t> have </a:t>
            </a:r>
            <a:r>
              <a:rPr lang="nb-NO" sz="1200" dirty="0" err="1">
                <a:solidFill>
                  <a:schemeClr val="tx1"/>
                </a:solidFill>
                <a:latin typeface="Century Gothic" panose="020B0502020202020204" pitchFamily="34" charset="0"/>
              </a:rPr>
              <a:t>installed</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sufficient</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secondary</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barriers</a:t>
            </a:r>
            <a:r>
              <a:rPr lang="nb-NO" sz="1200" dirty="0">
                <a:solidFill>
                  <a:schemeClr val="tx1"/>
                </a:solidFill>
                <a:latin typeface="Century Gothic" panose="020B0502020202020204" pitchFamily="34" charset="0"/>
              </a:rPr>
              <a:t> </a:t>
            </a:r>
          </a:p>
          <a:p>
            <a:pPr marL="171450" indent="-171450">
              <a:spcBef>
                <a:spcPct val="0"/>
              </a:spcBef>
              <a:spcAft>
                <a:spcPct val="0"/>
              </a:spcAft>
              <a:buFont typeface="Arial" panose="020B0604020202020204" pitchFamily="34" charset="0"/>
              <a:buChar char="•"/>
              <a:tabLst/>
              <a:defRPr b="0" i="0"/>
            </a:pPr>
            <a:r>
              <a:rPr lang="nb-NO" sz="1200" dirty="0">
                <a:solidFill>
                  <a:schemeClr val="tx1"/>
                </a:solidFill>
                <a:latin typeface="Century Gothic" panose="020B0502020202020204" pitchFamily="34" charset="0"/>
              </a:rPr>
              <a:t>A </a:t>
            </a:r>
            <a:r>
              <a:rPr lang="nb-NO" sz="1200" dirty="0" err="1">
                <a:solidFill>
                  <a:schemeClr val="tx1"/>
                </a:solidFill>
                <a:latin typeface="Century Gothic" panose="020B0502020202020204" pitchFamily="34" charset="0"/>
              </a:rPr>
              <a:t>new</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check</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point</a:t>
            </a:r>
            <a:r>
              <a:rPr lang="nb-NO" sz="1200" dirty="0">
                <a:solidFill>
                  <a:schemeClr val="tx1"/>
                </a:solidFill>
                <a:latin typeface="Century Gothic" panose="020B0502020202020204" pitchFamily="34" charset="0"/>
              </a:rPr>
              <a:t> has </a:t>
            </a:r>
            <a:r>
              <a:rPr lang="nb-NO" sz="1200" dirty="0" err="1">
                <a:solidFill>
                  <a:schemeClr val="tx1"/>
                </a:solidFill>
                <a:latin typeface="Century Gothic" panose="020B0502020202020204" pitchFamily="34" charset="0"/>
              </a:rPr>
              <a:t>been</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introduced</a:t>
            </a:r>
            <a:r>
              <a:rPr lang="nb-NO" sz="1200" dirty="0">
                <a:solidFill>
                  <a:schemeClr val="tx1"/>
                </a:solidFill>
                <a:latin typeface="Century Gothic" panose="020B0502020202020204" pitchFamily="34" charset="0"/>
              </a:rPr>
              <a:t> to be </a:t>
            </a:r>
            <a:r>
              <a:rPr lang="nb-NO" sz="1200" dirty="0" err="1">
                <a:solidFill>
                  <a:schemeClr val="tx1"/>
                </a:solidFill>
                <a:latin typeface="Century Gothic" panose="020B0502020202020204" pitchFamily="34" charset="0"/>
              </a:rPr>
              <a:t>reviewed</a:t>
            </a:r>
            <a:r>
              <a:rPr lang="nb-NO" sz="1200" dirty="0">
                <a:solidFill>
                  <a:schemeClr val="tx1"/>
                </a:solidFill>
                <a:latin typeface="Century Gothic" panose="020B0502020202020204" pitchFamily="34" charset="0"/>
              </a:rPr>
              <a:t> in </a:t>
            </a:r>
            <a:r>
              <a:rPr lang="nb-NO" sz="1200" dirty="0" err="1">
                <a:solidFill>
                  <a:schemeClr val="tx1"/>
                </a:solidFill>
                <a:latin typeface="Century Gothic" panose="020B0502020202020204" pitchFamily="34" charset="0"/>
              </a:rPr>
              <a:t>the</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preparation</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meeting</a:t>
            </a:r>
            <a:r>
              <a:rPr lang="nb-NO" sz="1200" dirty="0">
                <a:solidFill>
                  <a:schemeClr val="tx1"/>
                </a:solidFill>
                <a:latin typeface="Century Gothic" panose="020B0502020202020204" pitchFamily="34" charset="0"/>
              </a:rPr>
              <a:t> prior to </a:t>
            </a:r>
            <a:r>
              <a:rPr lang="nb-NO" sz="1200" dirty="0" err="1">
                <a:solidFill>
                  <a:schemeClr val="tx1"/>
                </a:solidFill>
                <a:latin typeface="Century Gothic" panose="020B0502020202020204" pitchFamily="34" charset="0"/>
              </a:rPr>
              <a:t>operation</a:t>
            </a:r>
            <a:r>
              <a:rPr lang="nb-NO" sz="1200" dirty="0">
                <a:solidFill>
                  <a:schemeClr val="tx1"/>
                </a:solidFill>
                <a:latin typeface="Century Gothic" panose="020B0502020202020204" pitchFamily="34" charset="0"/>
              </a:rPr>
              <a:t> start, to </a:t>
            </a:r>
            <a:r>
              <a:rPr lang="nb-NO" sz="1200" dirty="0" err="1">
                <a:solidFill>
                  <a:schemeClr val="tx1"/>
                </a:solidFill>
                <a:latin typeface="Century Gothic" panose="020B0502020202020204" pitchFamily="34" charset="0"/>
              </a:rPr>
              <a:t>ensure</a:t>
            </a:r>
            <a:r>
              <a:rPr lang="nb-NO" sz="1200" dirty="0">
                <a:solidFill>
                  <a:schemeClr val="tx1"/>
                </a:solidFill>
                <a:latin typeface="Century Gothic" panose="020B0502020202020204" pitchFamily="34" charset="0"/>
              </a:rPr>
              <a:t> all </a:t>
            </a:r>
            <a:r>
              <a:rPr lang="nb-NO" sz="1200" dirty="0" err="1">
                <a:solidFill>
                  <a:schemeClr val="tx1"/>
                </a:solidFill>
                <a:latin typeface="Century Gothic" panose="020B0502020202020204" pitchFamily="34" charset="0"/>
              </a:rPr>
              <a:t>parties</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involved</a:t>
            </a:r>
            <a:r>
              <a:rPr lang="nb-NO" sz="1200" dirty="0">
                <a:solidFill>
                  <a:schemeClr val="tx1"/>
                </a:solidFill>
                <a:latin typeface="Century Gothic" panose="020B0502020202020204" pitchFamily="34" charset="0"/>
              </a:rPr>
              <a:t> have a </a:t>
            </a:r>
            <a:r>
              <a:rPr lang="nb-NO" sz="1200" dirty="0" err="1">
                <a:solidFill>
                  <a:schemeClr val="tx1"/>
                </a:solidFill>
                <a:latin typeface="Century Gothic" panose="020B0502020202020204" pitchFamily="34" charset="0"/>
              </a:rPr>
              <a:t>common</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understanding</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of</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the</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importance</a:t>
            </a:r>
            <a:r>
              <a:rPr lang="nb-NO" sz="1200" dirty="0">
                <a:solidFill>
                  <a:schemeClr val="tx1"/>
                </a:solidFill>
                <a:latin typeface="Century Gothic" panose="020B0502020202020204" pitchFamily="34" charset="0"/>
              </a:rPr>
              <a:t> and </a:t>
            </a:r>
            <a:r>
              <a:rPr lang="nb-NO" sz="1200" dirty="0" err="1">
                <a:solidFill>
                  <a:schemeClr val="tx1"/>
                </a:solidFill>
                <a:latin typeface="Century Gothic" panose="020B0502020202020204" pitchFamily="34" charset="0"/>
              </a:rPr>
              <a:t>meaning</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of</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escape</a:t>
            </a:r>
            <a:r>
              <a:rPr lang="nb-NO" sz="1200" dirty="0">
                <a:solidFill>
                  <a:schemeClr val="tx1"/>
                </a:solidFill>
                <a:latin typeface="Century Gothic" panose="020B0502020202020204" pitchFamily="34" charset="0"/>
              </a:rPr>
              <a:t> </a:t>
            </a:r>
            <a:r>
              <a:rPr lang="nb-NO" sz="1200" dirty="0" err="1">
                <a:solidFill>
                  <a:schemeClr val="tx1"/>
                </a:solidFill>
                <a:latin typeface="Century Gothic" panose="020B0502020202020204" pitchFamily="34" charset="0"/>
              </a:rPr>
              <a:t>prevention</a:t>
            </a:r>
            <a:r>
              <a:rPr lang="nb-NO" sz="1200" dirty="0">
                <a:solidFill>
                  <a:schemeClr val="tx1"/>
                </a:solidFill>
                <a:latin typeface="Century Gothic" panose="020B0502020202020204" pitchFamily="34" charset="0"/>
              </a:rPr>
              <a:t>. </a:t>
            </a:r>
          </a:p>
        </p:txBody>
      </p:sp>
      <p:pic>
        <p:nvPicPr>
          <p:cNvPr id="13" name="Picture 12">
            <a:extLst>
              <a:ext uri="{FF2B5EF4-FFF2-40B4-BE49-F238E27FC236}">
                <a16:creationId xmlns:a16="http://schemas.microsoft.com/office/drawing/2014/main" id="{DDF52591-712B-44EE-AF67-9F156E2E5C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3017" y="0"/>
            <a:ext cx="1856509" cy="1311904"/>
          </a:xfrm>
          <a:prstGeom prst="rect">
            <a:avLst/>
          </a:prstGeom>
        </p:spPr>
      </p:pic>
      <p:sp>
        <p:nvSpPr>
          <p:cNvPr id="2" name="Marcador de texto 1"/>
          <p:cNvSpPr>
            <a:spLocks noGrp="1"/>
          </p:cNvSpPr>
          <p:nvPr>
            <p:ph type="body" sz="quarter" idx="11"/>
          </p:nvPr>
        </p:nvSpPr>
        <p:spPr>
          <a:xfrm>
            <a:off x="508000" y="749054"/>
            <a:ext cx="7264400" cy="541084"/>
          </a:xfrm>
        </p:spPr>
        <p:txBody>
          <a:bodyPr>
            <a:normAutofit/>
          </a:bodyPr>
          <a:lstStyle/>
          <a:p>
            <a:pPr marL="0" indent="0">
              <a:buNone/>
            </a:pPr>
            <a:r>
              <a:rPr lang="es-ES" sz="2400" dirty="0"/>
              <a:t>Escape </a:t>
            </a:r>
            <a:r>
              <a:rPr lang="es-ES" sz="2400" dirty="0" err="1"/>
              <a:t>Incident</a:t>
            </a:r>
            <a:r>
              <a:rPr lang="es-ES" sz="2400" dirty="0"/>
              <a:t> </a:t>
            </a:r>
            <a:r>
              <a:rPr lang="es-ES" sz="2400" dirty="0" err="1"/>
              <a:t>Information</a:t>
            </a:r>
            <a:r>
              <a:rPr lang="es-ES" sz="2400" dirty="0"/>
              <a:t> </a:t>
            </a:r>
            <a:r>
              <a:rPr lang="es-ES" sz="2400" dirty="0" err="1"/>
              <a:t>Sheet</a:t>
            </a:r>
            <a:endParaRPr lang="es-ES" sz="2400" dirty="0"/>
          </a:p>
        </p:txBody>
      </p:sp>
      <p:sp>
        <p:nvSpPr>
          <p:cNvPr id="5" name="TextBox 4">
            <a:extLst>
              <a:ext uri="{FF2B5EF4-FFF2-40B4-BE49-F238E27FC236}">
                <a16:creationId xmlns:a16="http://schemas.microsoft.com/office/drawing/2014/main" id="{CFFB1729-C431-49BE-BA7F-B46AFEB6B2F8}"/>
              </a:ext>
            </a:extLst>
          </p:cNvPr>
          <p:cNvSpPr txBox="1"/>
          <p:nvPr/>
        </p:nvSpPr>
        <p:spPr>
          <a:xfrm>
            <a:off x="507999" y="229021"/>
            <a:ext cx="2133600"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rPr>
              <a:t>Escape </a:t>
            </a:r>
            <a:r>
              <a:rPr kumimoji="0" lang="es-ES" sz="1100" b="1" i="0" u="none" strike="noStrike" kern="1200" cap="none" spc="0" normalizeH="0" baseline="0" noProof="0" dirty="0" err="1">
                <a:ln>
                  <a:noFill/>
                </a:ln>
                <a:solidFill>
                  <a:prstClr val="white">
                    <a:lumMod val="65000"/>
                  </a:prstClr>
                </a:solidFill>
                <a:effectLst/>
                <a:uLnTx/>
                <a:uFillTx/>
                <a:latin typeface="Century Gothic" panose="020B0502020202020204" pitchFamily="34" charset="0"/>
                <a:ea typeface="+mn-ea"/>
                <a:cs typeface="+mn-cs"/>
              </a:rPr>
              <a:t>Information</a:t>
            </a:r>
            <a:r>
              <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rPr>
              <a:t> </a:t>
            </a:r>
            <a:r>
              <a:rPr kumimoji="0" lang="es-ES" sz="1100" b="1" i="0" u="none" strike="noStrike" kern="1200" cap="none" spc="0" normalizeH="0" baseline="0" noProof="0" dirty="0" err="1">
                <a:ln>
                  <a:noFill/>
                </a:ln>
                <a:solidFill>
                  <a:prstClr val="white">
                    <a:lumMod val="65000"/>
                  </a:prstClr>
                </a:solidFill>
                <a:effectLst/>
                <a:uLnTx/>
                <a:uFillTx/>
                <a:latin typeface="Century Gothic" panose="020B0502020202020204" pitchFamily="34" charset="0"/>
                <a:ea typeface="+mn-ea"/>
                <a:cs typeface="+mn-cs"/>
              </a:rPr>
              <a:t>Sheet</a:t>
            </a:r>
            <a:endPar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endParaRPr>
          </a:p>
        </p:txBody>
      </p:sp>
      <p:graphicFrame>
        <p:nvGraphicFramePr>
          <p:cNvPr id="11" name="Table 10">
            <a:extLst>
              <a:ext uri="{FF2B5EF4-FFF2-40B4-BE49-F238E27FC236}">
                <a16:creationId xmlns:a16="http://schemas.microsoft.com/office/drawing/2014/main" id="{AA28E66B-B15B-4479-88D0-CA88FB54F73E}"/>
              </a:ext>
            </a:extLst>
          </p:cNvPr>
          <p:cNvGraphicFramePr>
            <a:graphicFrameLocks noGrp="1"/>
          </p:cNvGraphicFramePr>
          <p:nvPr>
            <p:extLst>
              <p:ext uri="{D42A27DB-BD31-4B8C-83A1-F6EECF244321}">
                <p14:modId xmlns:p14="http://schemas.microsoft.com/office/powerpoint/2010/main" val="3182444427"/>
              </p:ext>
            </p:extLst>
          </p:nvPr>
        </p:nvGraphicFramePr>
        <p:xfrm>
          <a:off x="514350" y="1219353"/>
          <a:ext cx="7258049" cy="914400"/>
        </p:xfrm>
        <a:graphic>
          <a:graphicData uri="http://schemas.openxmlformats.org/drawingml/2006/table">
            <a:tbl>
              <a:tblPr firstRow="1" bandRow="1">
                <a:tableStyleId>{5940675A-B579-460E-94D1-54222C63F5DA}</a:tableStyleId>
              </a:tblPr>
              <a:tblGrid>
                <a:gridCol w="1323415">
                  <a:extLst>
                    <a:ext uri="{9D8B030D-6E8A-4147-A177-3AD203B41FA5}">
                      <a16:colId xmlns:a16="http://schemas.microsoft.com/office/drawing/2014/main" val="559888924"/>
                    </a:ext>
                  </a:extLst>
                </a:gridCol>
                <a:gridCol w="1045280">
                  <a:extLst>
                    <a:ext uri="{9D8B030D-6E8A-4147-A177-3AD203B41FA5}">
                      <a16:colId xmlns:a16="http://schemas.microsoft.com/office/drawing/2014/main" val="4135136487"/>
                    </a:ext>
                  </a:extLst>
                </a:gridCol>
                <a:gridCol w="1044062">
                  <a:extLst>
                    <a:ext uri="{9D8B030D-6E8A-4147-A177-3AD203B41FA5}">
                      <a16:colId xmlns:a16="http://schemas.microsoft.com/office/drawing/2014/main" val="817988030"/>
                    </a:ext>
                  </a:extLst>
                </a:gridCol>
                <a:gridCol w="3845292">
                  <a:extLst>
                    <a:ext uri="{9D8B030D-6E8A-4147-A177-3AD203B41FA5}">
                      <a16:colId xmlns:a16="http://schemas.microsoft.com/office/drawing/2014/main" val="987451402"/>
                    </a:ext>
                  </a:extLst>
                </a:gridCol>
              </a:tblGrid>
              <a:tr h="388131">
                <a:tc>
                  <a:txBody>
                    <a:bodyPr/>
                    <a:lstStyle/>
                    <a:p>
                      <a:pPr algn="ctr"/>
                      <a:r>
                        <a:rPr lang="es-ES" sz="1200" b="1" dirty="0">
                          <a:latin typeface="Century Gothic" panose="020B0502020202020204" pitchFamily="34" charset="0"/>
                        </a:rPr>
                        <a:t>SITE</a:t>
                      </a:r>
                    </a:p>
                  </a:txBody>
                  <a:tcPr>
                    <a:solidFill>
                      <a:schemeClr val="bg1"/>
                    </a:solidFill>
                  </a:tcPr>
                </a:tc>
                <a:tc>
                  <a:txBody>
                    <a:bodyPr/>
                    <a:lstStyle/>
                    <a:p>
                      <a:pPr algn="ctr"/>
                      <a:r>
                        <a:rPr lang="es-ES" sz="1200" b="1" dirty="0">
                          <a:latin typeface="Century Gothic" panose="020B0502020202020204" pitchFamily="34" charset="0"/>
                        </a:rPr>
                        <a:t>DATE</a:t>
                      </a:r>
                    </a:p>
                  </a:txBody>
                  <a:tcPr>
                    <a:solidFill>
                      <a:schemeClr val="bg1"/>
                    </a:solidFill>
                  </a:tcPr>
                </a:tc>
                <a:tc>
                  <a:txBody>
                    <a:bodyPr/>
                    <a:lstStyle/>
                    <a:p>
                      <a:pPr algn="ctr"/>
                      <a:r>
                        <a:rPr lang="es-ES" sz="1200" b="1" dirty="0">
                          <a:latin typeface="Century Gothic" panose="020B0502020202020204" pitchFamily="34" charset="0"/>
                        </a:rPr>
                        <a:t>NUMBER OF ESCAPES</a:t>
                      </a:r>
                    </a:p>
                  </a:txBody>
                  <a:tcPr>
                    <a:solidFill>
                      <a:schemeClr val="bg1"/>
                    </a:solidFill>
                  </a:tcPr>
                </a:tc>
                <a:tc>
                  <a:txBody>
                    <a:bodyPr/>
                    <a:lstStyle/>
                    <a:p>
                      <a:pPr algn="ctr"/>
                      <a:r>
                        <a:rPr lang="es-ES" sz="1200" b="1" dirty="0">
                          <a:latin typeface="Century Gothic" panose="020B0502020202020204" pitchFamily="34" charset="0"/>
                        </a:rPr>
                        <a:t>CAUSE</a:t>
                      </a:r>
                    </a:p>
                  </a:txBody>
                  <a:tcPr>
                    <a:solidFill>
                      <a:schemeClr val="bg1"/>
                    </a:solidFill>
                  </a:tcPr>
                </a:tc>
                <a:extLst>
                  <a:ext uri="{0D108BD9-81ED-4DB2-BD59-A6C34878D82A}">
                    <a16:rowId xmlns:a16="http://schemas.microsoft.com/office/drawing/2014/main" val="1710326897"/>
                  </a:ext>
                </a:extLst>
              </a:tr>
              <a:tr h="431708">
                <a:tc>
                  <a:txBody>
                    <a:bodyPr/>
                    <a:lstStyle/>
                    <a:p>
                      <a:pPr algn="ctr"/>
                      <a:r>
                        <a:rPr lang="es-ES" sz="1200" b="1" dirty="0" err="1">
                          <a:latin typeface="Century Gothic" panose="020B0502020202020204" pitchFamily="34" charset="0"/>
                        </a:rPr>
                        <a:t>Kobbavik</a:t>
                      </a:r>
                      <a:endParaRPr lang="es-ES" sz="1200" b="1" dirty="0">
                        <a:latin typeface="Century Gothic" panose="020B0502020202020204" pitchFamily="34" charset="0"/>
                      </a:endParaRPr>
                    </a:p>
                    <a:p>
                      <a:pPr algn="ctr"/>
                      <a:r>
                        <a:rPr lang="es-ES" sz="1200" b="1" dirty="0" err="1">
                          <a:latin typeface="Century Gothic" panose="020B0502020202020204" pitchFamily="34" charset="0"/>
                        </a:rPr>
                        <a:t>Norway</a:t>
                      </a:r>
                      <a:r>
                        <a:rPr lang="es-ES" sz="1200" b="1" dirty="0">
                          <a:latin typeface="Century Gothic" panose="020B0502020202020204" pitchFamily="34" charset="0"/>
                        </a:rPr>
                        <a:t> South</a:t>
                      </a:r>
                    </a:p>
                  </a:txBody>
                  <a:tcPr>
                    <a:solidFill>
                      <a:schemeClr val="bg1"/>
                    </a:solidFill>
                  </a:tcPr>
                </a:tc>
                <a:tc>
                  <a:txBody>
                    <a:bodyPr/>
                    <a:lstStyle/>
                    <a:p>
                      <a:pPr algn="ctr"/>
                      <a:r>
                        <a:rPr lang="es-ES" sz="1200" b="1" dirty="0">
                          <a:latin typeface="Century Gothic" panose="020B0502020202020204" pitchFamily="34" charset="0"/>
                        </a:rPr>
                        <a:t>03.06.2022</a:t>
                      </a:r>
                    </a:p>
                  </a:txBody>
                  <a:tcPr>
                    <a:solidFill>
                      <a:schemeClr val="bg1"/>
                    </a:solidFill>
                  </a:tcPr>
                </a:tc>
                <a:tc>
                  <a:txBody>
                    <a:bodyPr/>
                    <a:lstStyle/>
                    <a:p>
                      <a:pPr algn="ctr"/>
                      <a:r>
                        <a:rPr lang="es-ES" sz="1200" b="1" dirty="0">
                          <a:latin typeface="Century Gothic" panose="020B0502020202020204" pitchFamily="34" charset="0"/>
                        </a:rPr>
                        <a:t>3</a:t>
                      </a:r>
                    </a:p>
                  </a:txBody>
                  <a:tcPr>
                    <a:solidFill>
                      <a:schemeClr val="bg1"/>
                    </a:solidFill>
                  </a:tcPr>
                </a:tc>
                <a:tc>
                  <a:txBody>
                    <a:bodyPr/>
                    <a:lstStyle/>
                    <a:p>
                      <a:pPr algn="ctr"/>
                      <a:r>
                        <a:rPr lang="es-ES" sz="1200" b="1" dirty="0" err="1">
                          <a:latin typeface="Century Gothic" panose="020B0502020202020204" pitchFamily="34" charset="0"/>
                        </a:rPr>
                        <a:t>Missing</a:t>
                      </a:r>
                      <a:r>
                        <a:rPr lang="es-ES" sz="1200" b="1" dirty="0">
                          <a:latin typeface="Century Gothic" panose="020B0502020202020204" pitchFamily="34" charset="0"/>
                        </a:rPr>
                        <a:t> </a:t>
                      </a:r>
                      <a:r>
                        <a:rPr lang="es-ES" sz="1200" b="1" dirty="0" err="1">
                          <a:latin typeface="Century Gothic" panose="020B0502020202020204" pitchFamily="34" charset="0"/>
                        </a:rPr>
                        <a:t>secondary</a:t>
                      </a:r>
                      <a:r>
                        <a:rPr lang="es-ES" sz="1200" b="1" dirty="0">
                          <a:latin typeface="Century Gothic" panose="020B0502020202020204" pitchFamily="34" charset="0"/>
                        </a:rPr>
                        <a:t> </a:t>
                      </a:r>
                      <a:r>
                        <a:rPr lang="es-ES" sz="1200" b="1" dirty="0" err="1">
                          <a:latin typeface="Century Gothic" panose="020B0502020202020204" pitchFamily="34" charset="0"/>
                        </a:rPr>
                        <a:t>barrier</a:t>
                      </a:r>
                      <a:r>
                        <a:rPr lang="es-ES" sz="1200" b="1" dirty="0">
                          <a:latin typeface="Century Gothic" panose="020B0502020202020204" pitchFamily="34" charset="0"/>
                        </a:rPr>
                        <a:t> and </a:t>
                      </a:r>
                      <a:r>
                        <a:rPr lang="es-ES" sz="1200" b="1" dirty="0" err="1">
                          <a:latin typeface="Century Gothic" panose="020B0502020202020204" pitchFamily="34" charset="0"/>
                        </a:rPr>
                        <a:t>unexpected</a:t>
                      </a:r>
                      <a:r>
                        <a:rPr lang="es-ES" sz="1200" b="1" dirty="0">
                          <a:latin typeface="Century Gothic" panose="020B0502020202020204" pitchFamily="34" charset="0"/>
                        </a:rPr>
                        <a:t> </a:t>
                      </a:r>
                      <a:r>
                        <a:rPr lang="es-ES" sz="1200" b="1" dirty="0" err="1">
                          <a:latin typeface="Century Gothic" panose="020B0502020202020204" pitchFamily="34" charset="0"/>
                        </a:rPr>
                        <a:t>incident</a:t>
                      </a:r>
                      <a:endParaRPr lang="es-ES" sz="1200" b="1" dirty="0">
                        <a:latin typeface="Century Gothic" panose="020B0502020202020204" pitchFamily="34" charset="0"/>
                      </a:endParaRPr>
                    </a:p>
                  </a:txBody>
                  <a:tcPr>
                    <a:solidFill>
                      <a:schemeClr val="bg1"/>
                    </a:solidFill>
                  </a:tcPr>
                </a:tc>
                <a:extLst>
                  <a:ext uri="{0D108BD9-81ED-4DB2-BD59-A6C34878D82A}">
                    <a16:rowId xmlns:a16="http://schemas.microsoft.com/office/drawing/2014/main" val="3773703576"/>
                  </a:ext>
                </a:extLst>
              </a:tr>
            </a:tbl>
          </a:graphicData>
        </a:graphic>
      </p:graphicFrame>
      <p:sp>
        <p:nvSpPr>
          <p:cNvPr id="23" name="TextBox 22">
            <a:extLst>
              <a:ext uri="{FF2B5EF4-FFF2-40B4-BE49-F238E27FC236}">
                <a16:creationId xmlns:a16="http://schemas.microsoft.com/office/drawing/2014/main" id="{326E5594-E834-404A-A8EE-346B5F233579}"/>
              </a:ext>
            </a:extLst>
          </p:cNvPr>
          <p:cNvSpPr txBox="1"/>
          <p:nvPr/>
        </p:nvSpPr>
        <p:spPr>
          <a:xfrm>
            <a:off x="507999" y="4938887"/>
            <a:ext cx="472163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RECOMMENDATIONS</a:t>
            </a:r>
            <a:endParaRPr kumimoji="0" lang="nb-NO"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6" name="Rectangle 5">
            <a:extLst>
              <a:ext uri="{FF2B5EF4-FFF2-40B4-BE49-F238E27FC236}">
                <a16:creationId xmlns:a16="http://schemas.microsoft.com/office/drawing/2014/main" id="{0E32DBC0-1E6C-4FCB-AEC7-7935680A0E2F}"/>
              </a:ext>
            </a:extLst>
          </p:cNvPr>
          <p:cNvSpPr/>
          <p:nvPr/>
        </p:nvSpPr>
        <p:spPr>
          <a:xfrm>
            <a:off x="507999" y="2242149"/>
            <a:ext cx="7264400" cy="1231106"/>
          </a:xfrm>
          <a:prstGeom prst="rect">
            <a:avLst/>
          </a:prstGeom>
          <a:solidFill>
            <a:schemeClr val="bg1">
              <a:lumMod val="85000"/>
            </a:schemeClr>
          </a:solidFill>
          <a:ln>
            <a:solidFill>
              <a:schemeClr val="tx1">
                <a:lumMod val="50000"/>
                <a:lumOff val="5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What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lang="es-ES" sz="1400" b="1" dirty="0">
                <a:solidFill>
                  <a:prstClr val="black"/>
                </a:solidFill>
                <a:latin typeface="Century Gothic" panose="020B0502020202020204" pitchFamily="34" charset="0"/>
              </a:rPr>
              <a:t>h</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appened</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a:spcBef>
                <a:spcPct val="0"/>
              </a:spcBef>
              <a:spcAft>
                <a:spcPct val="0"/>
              </a:spcAft>
              <a:defRPr b="0" i="0"/>
            </a:pPr>
            <a:r>
              <a:rPr lang="nb-NO" sz="1200" dirty="0">
                <a:latin typeface="Century Gothic" panose="020B0502020202020204" pitchFamily="34" charset="0"/>
              </a:rPr>
              <a:t>During </a:t>
            </a:r>
            <a:r>
              <a:rPr lang="nb-NO" sz="1200" dirty="0" err="1">
                <a:latin typeface="Century Gothic" panose="020B0502020202020204" pitchFamily="34" charset="0"/>
              </a:rPr>
              <a:t>lice</a:t>
            </a:r>
            <a:r>
              <a:rPr lang="nb-NO" sz="1200" dirty="0">
                <a:latin typeface="Century Gothic" panose="020B0502020202020204" pitchFamily="34" charset="0"/>
              </a:rPr>
              <a:t> </a:t>
            </a:r>
            <a:r>
              <a:rPr lang="nb-NO" sz="1200" dirty="0" err="1">
                <a:latin typeface="Century Gothic" panose="020B0502020202020204" pitchFamily="34" charset="0"/>
              </a:rPr>
              <a:t>treatment</a:t>
            </a:r>
            <a:r>
              <a:rPr lang="nb-NO" sz="1200" dirty="0">
                <a:latin typeface="Century Gothic" panose="020B0502020202020204" pitchFamily="34" charset="0"/>
              </a:rPr>
              <a:t> </a:t>
            </a:r>
            <a:r>
              <a:rPr lang="nb-NO" sz="1200" dirty="0" err="1">
                <a:latin typeface="Century Gothic" panose="020B0502020202020204" pitchFamily="34" charset="0"/>
              </a:rPr>
              <a:t>on</a:t>
            </a:r>
            <a:r>
              <a:rPr lang="nb-NO" sz="1200" dirty="0">
                <a:latin typeface="Century Gothic" panose="020B0502020202020204" pitchFamily="34" charset="0"/>
              </a:rPr>
              <a:t> </a:t>
            </a:r>
            <a:r>
              <a:rPr lang="nb-NO" sz="1200" dirty="0" err="1">
                <a:latin typeface="Century Gothic" panose="020B0502020202020204" pitchFamily="34" charset="0"/>
              </a:rPr>
              <a:t>the</a:t>
            </a:r>
            <a:r>
              <a:rPr lang="nb-NO" sz="1200" dirty="0">
                <a:latin typeface="Century Gothic" panose="020B0502020202020204" pitchFamily="34" charset="0"/>
              </a:rPr>
              <a:t> </a:t>
            </a:r>
            <a:r>
              <a:rPr lang="nb-NO" sz="1200" dirty="0" err="1">
                <a:latin typeface="Century Gothic" panose="020B0502020202020204" pitchFamily="34" charset="0"/>
              </a:rPr>
              <a:t>vessel</a:t>
            </a:r>
            <a:r>
              <a:rPr lang="nb-NO" sz="1200" dirty="0">
                <a:latin typeface="Century Gothic" panose="020B0502020202020204" pitchFamily="34" charset="0"/>
              </a:rPr>
              <a:t> Frøy Merlin it </a:t>
            </a:r>
            <a:r>
              <a:rPr lang="nb-NO" sz="1200" dirty="0" err="1">
                <a:latin typeface="Century Gothic" panose="020B0502020202020204" pitchFamily="34" charset="0"/>
              </a:rPr>
              <a:t>was</a:t>
            </a:r>
            <a:r>
              <a:rPr lang="nb-NO" sz="1200" dirty="0">
                <a:latin typeface="Century Gothic" panose="020B0502020202020204" pitchFamily="34" charset="0"/>
              </a:rPr>
              <a:t> </a:t>
            </a:r>
            <a:r>
              <a:rPr lang="nb-NO" sz="1200" dirty="0" err="1">
                <a:latin typeface="Century Gothic" panose="020B0502020202020204" pitchFamily="34" charset="0"/>
              </a:rPr>
              <a:t>decided</a:t>
            </a:r>
            <a:r>
              <a:rPr lang="nb-NO" sz="1200" dirty="0">
                <a:latin typeface="Century Gothic" panose="020B0502020202020204" pitchFamily="34" charset="0"/>
              </a:rPr>
              <a:t> to sort </a:t>
            </a:r>
            <a:r>
              <a:rPr lang="nb-NO" sz="1200" dirty="0" err="1">
                <a:latin typeface="Century Gothic" panose="020B0502020202020204" pitchFamily="34" charset="0"/>
              </a:rPr>
              <a:t>out</a:t>
            </a:r>
            <a:r>
              <a:rPr lang="nb-NO" sz="1200" dirty="0">
                <a:latin typeface="Century Gothic" panose="020B0502020202020204" pitchFamily="34" charset="0"/>
              </a:rPr>
              <a:t> cleanerfish for </a:t>
            </a:r>
            <a:r>
              <a:rPr lang="nb-NO" sz="1200" dirty="0" err="1">
                <a:latin typeface="Century Gothic" panose="020B0502020202020204" pitchFamily="34" charset="0"/>
              </a:rPr>
              <a:t>euthanisation</a:t>
            </a:r>
            <a:r>
              <a:rPr lang="nb-NO" sz="1200" dirty="0">
                <a:latin typeface="Century Gothic" panose="020B0502020202020204" pitchFamily="34" charset="0"/>
              </a:rPr>
              <a:t>. At </a:t>
            </a:r>
            <a:r>
              <a:rPr lang="nb-NO" sz="1200" dirty="0" err="1">
                <a:latin typeface="Century Gothic" panose="020B0502020202020204" pitchFamily="34" charset="0"/>
              </a:rPr>
              <a:t>the</a:t>
            </a:r>
            <a:r>
              <a:rPr lang="nb-NO" sz="1200" dirty="0">
                <a:latin typeface="Century Gothic" panose="020B0502020202020204" pitchFamily="34" charset="0"/>
              </a:rPr>
              <a:t> end </a:t>
            </a:r>
            <a:r>
              <a:rPr lang="nb-NO" sz="1200" dirty="0" err="1">
                <a:latin typeface="Century Gothic" panose="020B0502020202020204" pitchFamily="34" charset="0"/>
              </a:rPr>
              <a:t>of</a:t>
            </a:r>
            <a:r>
              <a:rPr lang="nb-NO" sz="1200" dirty="0">
                <a:latin typeface="Century Gothic" panose="020B0502020202020204" pitchFamily="34" charset="0"/>
              </a:rPr>
              <a:t> </a:t>
            </a:r>
            <a:r>
              <a:rPr lang="nb-NO" sz="1200" dirty="0" err="1">
                <a:latin typeface="Century Gothic" panose="020B0502020202020204" pitchFamily="34" charset="0"/>
              </a:rPr>
              <a:t>the</a:t>
            </a:r>
            <a:r>
              <a:rPr lang="nb-NO" sz="1200" dirty="0">
                <a:latin typeface="Century Gothic" panose="020B0502020202020204" pitchFamily="34" charset="0"/>
              </a:rPr>
              <a:t> </a:t>
            </a:r>
            <a:r>
              <a:rPr lang="nb-NO" sz="1200" dirty="0" err="1">
                <a:latin typeface="Century Gothic" panose="020B0502020202020204" pitchFamily="34" charset="0"/>
              </a:rPr>
              <a:t>operation</a:t>
            </a:r>
            <a:r>
              <a:rPr lang="nb-NO" sz="1200" dirty="0">
                <a:latin typeface="Century Gothic" panose="020B0502020202020204" pitchFamily="34" charset="0"/>
              </a:rPr>
              <a:t> a lot </a:t>
            </a:r>
            <a:r>
              <a:rPr lang="nb-NO" sz="1200" dirty="0" err="1">
                <a:latin typeface="Century Gothic" panose="020B0502020202020204" pitchFamily="34" charset="0"/>
              </a:rPr>
              <a:t>of</a:t>
            </a:r>
            <a:r>
              <a:rPr lang="nb-NO" sz="1200" dirty="0">
                <a:latin typeface="Century Gothic" panose="020B0502020202020204" pitchFamily="34" charset="0"/>
              </a:rPr>
              <a:t> cleanerfish </a:t>
            </a:r>
            <a:r>
              <a:rPr lang="nb-NO" sz="1200" dirty="0" err="1">
                <a:latin typeface="Century Gothic" panose="020B0502020202020204" pitchFamily="34" charset="0"/>
              </a:rPr>
              <a:t>were</a:t>
            </a:r>
            <a:r>
              <a:rPr lang="nb-NO" sz="1200" dirty="0">
                <a:latin typeface="Century Gothic" panose="020B0502020202020204" pitchFamily="34" charset="0"/>
              </a:rPr>
              <a:t> </a:t>
            </a:r>
            <a:r>
              <a:rPr lang="nb-NO" sz="1200" dirty="0" err="1">
                <a:latin typeface="Century Gothic" panose="020B0502020202020204" pitchFamily="34" charset="0"/>
              </a:rPr>
              <a:t>coming</a:t>
            </a:r>
            <a:r>
              <a:rPr lang="nb-NO" sz="1200" dirty="0">
                <a:latin typeface="Century Gothic" panose="020B0502020202020204" pitchFamily="34" charset="0"/>
              </a:rPr>
              <a:t> </a:t>
            </a:r>
            <a:r>
              <a:rPr lang="nb-NO" sz="1200" dirty="0" err="1">
                <a:latin typeface="Century Gothic" panose="020B0502020202020204" pitchFamily="34" charset="0"/>
              </a:rPr>
              <a:t>through</a:t>
            </a:r>
            <a:r>
              <a:rPr lang="nb-NO" sz="1200" dirty="0">
                <a:latin typeface="Century Gothic" panose="020B0502020202020204" pitchFamily="34" charset="0"/>
              </a:rPr>
              <a:t> </a:t>
            </a:r>
            <a:r>
              <a:rPr lang="nb-NO" sz="1200" dirty="0" err="1">
                <a:latin typeface="Century Gothic" panose="020B0502020202020204" pitchFamily="34" charset="0"/>
              </a:rPr>
              <a:t>the</a:t>
            </a:r>
            <a:r>
              <a:rPr lang="nb-NO" sz="1200" dirty="0">
                <a:latin typeface="Century Gothic" panose="020B0502020202020204" pitchFamily="34" charset="0"/>
              </a:rPr>
              <a:t> system at </a:t>
            </a:r>
            <a:r>
              <a:rPr lang="nb-NO" sz="1200" dirty="0" err="1">
                <a:latin typeface="Century Gothic" panose="020B0502020202020204" pitchFamily="34" charset="0"/>
              </a:rPr>
              <a:t>once</a:t>
            </a:r>
            <a:r>
              <a:rPr lang="nb-NO" sz="1200" dirty="0">
                <a:latin typeface="Century Gothic" panose="020B0502020202020204" pitchFamily="34" charset="0"/>
              </a:rPr>
              <a:t>, </a:t>
            </a:r>
            <a:r>
              <a:rPr lang="nb-NO" sz="1200" dirty="0" err="1">
                <a:latin typeface="Century Gothic" panose="020B0502020202020204" pitchFamily="34" charset="0"/>
              </a:rPr>
              <a:t>overwhelming</a:t>
            </a:r>
            <a:r>
              <a:rPr lang="nb-NO" sz="1200" dirty="0">
                <a:latin typeface="Century Gothic" panose="020B0502020202020204" pitchFamily="34" charset="0"/>
              </a:rPr>
              <a:t> </a:t>
            </a:r>
            <a:r>
              <a:rPr lang="nb-NO" sz="1200" dirty="0" err="1">
                <a:latin typeface="Century Gothic" panose="020B0502020202020204" pitchFamily="34" charset="0"/>
              </a:rPr>
              <a:t>the</a:t>
            </a:r>
            <a:r>
              <a:rPr lang="nb-NO" sz="1200" dirty="0">
                <a:latin typeface="Century Gothic" panose="020B0502020202020204" pitchFamily="34" charset="0"/>
              </a:rPr>
              <a:t> </a:t>
            </a:r>
            <a:r>
              <a:rPr lang="nb-NO" sz="1200" dirty="0" err="1">
                <a:latin typeface="Century Gothic" panose="020B0502020202020204" pitchFamily="34" charset="0"/>
              </a:rPr>
              <a:t>equipment</a:t>
            </a:r>
            <a:r>
              <a:rPr lang="nb-NO" sz="1200" dirty="0">
                <a:latin typeface="Century Gothic" panose="020B0502020202020204" pitchFamily="34" charset="0"/>
              </a:rPr>
              <a:t> </a:t>
            </a:r>
            <a:r>
              <a:rPr lang="nb-NO" sz="1200" dirty="0" err="1">
                <a:latin typeface="Century Gothic" panose="020B0502020202020204" pitchFamily="34" charset="0"/>
              </a:rPr>
              <a:t>capacity</a:t>
            </a:r>
            <a:r>
              <a:rPr lang="nb-NO" sz="1200" dirty="0">
                <a:latin typeface="Century Gothic" panose="020B0502020202020204" pitchFamily="34" charset="0"/>
              </a:rPr>
              <a:t> so </a:t>
            </a:r>
            <a:r>
              <a:rPr lang="nb-NO" sz="1200" dirty="0" err="1">
                <a:latin typeface="Century Gothic" panose="020B0502020202020204" pitchFamily="34" charset="0"/>
              </a:rPr>
              <a:t>that</a:t>
            </a:r>
            <a:r>
              <a:rPr lang="nb-NO" sz="1200" dirty="0">
                <a:latin typeface="Century Gothic" panose="020B0502020202020204" pitchFamily="34" charset="0"/>
              </a:rPr>
              <a:t> </a:t>
            </a:r>
            <a:r>
              <a:rPr lang="nb-NO" sz="1200" dirty="0" err="1">
                <a:latin typeface="Century Gothic" panose="020B0502020202020204" pitchFamily="34" charset="0"/>
              </a:rPr>
              <a:t>fish</a:t>
            </a:r>
            <a:r>
              <a:rPr lang="nb-NO" sz="1200" dirty="0">
                <a:latin typeface="Century Gothic" panose="020B0502020202020204" pitchFamily="34" charset="0"/>
              </a:rPr>
              <a:t> </a:t>
            </a:r>
            <a:r>
              <a:rPr lang="nb-NO" sz="1200" dirty="0" err="1">
                <a:latin typeface="Century Gothic" panose="020B0502020202020204" pitchFamily="34" charset="0"/>
              </a:rPr>
              <a:t>came</a:t>
            </a:r>
            <a:r>
              <a:rPr lang="nb-NO" sz="1200" dirty="0">
                <a:latin typeface="Century Gothic" panose="020B0502020202020204" pitchFamily="34" charset="0"/>
              </a:rPr>
              <a:t> </a:t>
            </a:r>
            <a:r>
              <a:rPr lang="nb-NO" sz="1200" dirty="0" err="1">
                <a:latin typeface="Century Gothic" panose="020B0502020202020204" pitchFamily="34" charset="0"/>
              </a:rPr>
              <a:t>out</a:t>
            </a:r>
            <a:r>
              <a:rPr lang="nb-NO" sz="1200" dirty="0">
                <a:latin typeface="Century Gothic" panose="020B0502020202020204" pitchFamily="34" charset="0"/>
              </a:rPr>
              <a:t> </a:t>
            </a:r>
            <a:r>
              <a:rPr lang="nb-NO" sz="1200" dirty="0" err="1">
                <a:latin typeface="Century Gothic" panose="020B0502020202020204" pitchFamily="34" charset="0"/>
              </a:rPr>
              <a:t>the</a:t>
            </a:r>
            <a:r>
              <a:rPr lang="nb-NO" sz="1200" dirty="0">
                <a:latin typeface="Century Gothic" panose="020B0502020202020204" pitchFamily="34" charset="0"/>
              </a:rPr>
              <a:t> back </a:t>
            </a:r>
            <a:r>
              <a:rPr lang="nb-NO" sz="1200" dirty="0" err="1">
                <a:latin typeface="Century Gothic" panose="020B0502020202020204" pitchFamily="34" charset="0"/>
              </a:rPr>
              <a:t>of</a:t>
            </a:r>
            <a:r>
              <a:rPr lang="nb-NO" sz="1200" dirty="0">
                <a:latin typeface="Century Gothic" panose="020B0502020202020204" pitchFamily="34" charset="0"/>
              </a:rPr>
              <a:t> </a:t>
            </a:r>
            <a:r>
              <a:rPr lang="nb-NO" sz="1200" dirty="0" err="1">
                <a:latin typeface="Century Gothic" panose="020B0502020202020204" pitchFamily="34" charset="0"/>
              </a:rPr>
              <a:t>the</a:t>
            </a:r>
            <a:r>
              <a:rPr lang="nb-NO" sz="1200" dirty="0">
                <a:latin typeface="Century Gothic" panose="020B0502020202020204" pitchFamily="34" charset="0"/>
              </a:rPr>
              <a:t> system. </a:t>
            </a:r>
            <a:r>
              <a:rPr lang="nb-NO" sz="1200" dirty="0" err="1">
                <a:latin typeface="Century Gothic" panose="020B0502020202020204" pitchFamily="34" charset="0"/>
              </a:rPr>
              <a:t>These</a:t>
            </a:r>
            <a:r>
              <a:rPr lang="nb-NO" sz="1200" dirty="0">
                <a:latin typeface="Century Gothic" panose="020B0502020202020204" pitchFamily="34" charset="0"/>
              </a:rPr>
              <a:t> </a:t>
            </a:r>
            <a:r>
              <a:rPr lang="nb-NO" sz="1200" dirty="0" err="1">
                <a:latin typeface="Century Gothic" panose="020B0502020202020204" pitchFamily="34" charset="0"/>
              </a:rPr>
              <a:t>fish</a:t>
            </a:r>
            <a:r>
              <a:rPr lang="nb-NO" sz="1200" dirty="0">
                <a:latin typeface="Century Gothic" panose="020B0502020202020204" pitchFamily="34" charset="0"/>
              </a:rPr>
              <a:t> </a:t>
            </a:r>
            <a:r>
              <a:rPr lang="nb-NO" sz="1200" dirty="0" err="1">
                <a:latin typeface="Century Gothic" panose="020B0502020202020204" pitchFamily="34" charset="0"/>
              </a:rPr>
              <a:t>ended</a:t>
            </a:r>
            <a:r>
              <a:rPr lang="nb-NO" sz="1200" dirty="0">
                <a:latin typeface="Century Gothic" panose="020B0502020202020204" pitchFamily="34" charset="0"/>
              </a:rPr>
              <a:t> up </a:t>
            </a:r>
            <a:r>
              <a:rPr lang="nb-NO" sz="1200" dirty="0" err="1">
                <a:latin typeface="Century Gothic" panose="020B0502020202020204" pitchFamily="34" charset="0"/>
              </a:rPr>
              <a:t>on</a:t>
            </a:r>
            <a:r>
              <a:rPr lang="nb-NO" sz="1200" dirty="0">
                <a:latin typeface="Century Gothic" panose="020B0502020202020204" pitchFamily="34" charset="0"/>
              </a:rPr>
              <a:t> </a:t>
            </a:r>
            <a:r>
              <a:rPr lang="nb-NO" sz="1200" dirty="0" err="1">
                <a:latin typeface="Century Gothic" panose="020B0502020202020204" pitchFamily="34" charset="0"/>
              </a:rPr>
              <a:t>the</a:t>
            </a:r>
            <a:r>
              <a:rPr lang="nb-NO" sz="1200" dirty="0">
                <a:latin typeface="Century Gothic" panose="020B0502020202020204" pitchFamily="34" charset="0"/>
              </a:rPr>
              <a:t> </a:t>
            </a:r>
            <a:r>
              <a:rPr lang="nb-NO" sz="1200" dirty="0" err="1">
                <a:latin typeface="Century Gothic" panose="020B0502020202020204" pitchFamily="34" charset="0"/>
              </a:rPr>
              <a:t>deck</a:t>
            </a:r>
            <a:r>
              <a:rPr lang="nb-NO" sz="1200" dirty="0">
                <a:latin typeface="Century Gothic" panose="020B0502020202020204" pitchFamily="34" charset="0"/>
              </a:rPr>
              <a:t> </a:t>
            </a:r>
            <a:r>
              <a:rPr lang="nb-NO" sz="1200" dirty="0" err="1">
                <a:latin typeface="Century Gothic" panose="020B0502020202020204" pitchFamily="34" charset="0"/>
              </a:rPr>
              <a:t>where</a:t>
            </a:r>
            <a:r>
              <a:rPr lang="nb-NO" sz="1200" dirty="0">
                <a:latin typeface="Century Gothic" panose="020B0502020202020204" pitchFamily="34" charset="0"/>
              </a:rPr>
              <a:t> </a:t>
            </a:r>
            <a:r>
              <a:rPr lang="nb-NO" sz="1200" dirty="0" err="1">
                <a:latin typeface="Century Gothic" panose="020B0502020202020204" pitchFamily="34" charset="0"/>
              </a:rPr>
              <a:t>there</a:t>
            </a:r>
            <a:r>
              <a:rPr lang="nb-NO" sz="1200" dirty="0">
                <a:latin typeface="Century Gothic" panose="020B0502020202020204" pitchFamily="34" charset="0"/>
              </a:rPr>
              <a:t> </a:t>
            </a:r>
            <a:r>
              <a:rPr lang="nb-NO" sz="1200" dirty="0" err="1">
                <a:latin typeface="Century Gothic" panose="020B0502020202020204" pitchFamily="34" charset="0"/>
              </a:rPr>
              <a:t>was</a:t>
            </a:r>
            <a:r>
              <a:rPr lang="nb-NO" sz="1200" dirty="0">
                <a:latin typeface="Century Gothic" panose="020B0502020202020204" pitchFamily="34" charset="0"/>
              </a:rPr>
              <a:t> </a:t>
            </a:r>
            <a:r>
              <a:rPr lang="nb-NO" sz="1200" dirty="0" err="1">
                <a:latin typeface="Century Gothic" panose="020B0502020202020204" pitchFamily="34" charset="0"/>
              </a:rPr>
              <a:t>no</a:t>
            </a:r>
            <a:r>
              <a:rPr lang="nb-NO" sz="1200" dirty="0">
                <a:latin typeface="Century Gothic" panose="020B0502020202020204" pitchFamily="34" charset="0"/>
              </a:rPr>
              <a:t> </a:t>
            </a:r>
            <a:r>
              <a:rPr lang="nb-NO" sz="1200" dirty="0" err="1">
                <a:latin typeface="Century Gothic" panose="020B0502020202020204" pitchFamily="34" charset="0"/>
              </a:rPr>
              <a:t>secondary</a:t>
            </a:r>
            <a:r>
              <a:rPr lang="nb-NO" sz="1200" dirty="0">
                <a:latin typeface="Century Gothic" panose="020B0502020202020204" pitchFamily="34" charset="0"/>
              </a:rPr>
              <a:t> </a:t>
            </a:r>
            <a:r>
              <a:rPr lang="nb-NO" sz="1200" dirty="0" err="1">
                <a:latin typeface="Century Gothic" panose="020B0502020202020204" pitchFamily="34" charset="0"/>
              </a:rPr>
              <a:t>barrier</a:t>
            </a:r>
            <a:r>
              <a:rPr lang="nb-NO" sz="1200" dirty="0">
                <a:latin typeface="Century Gothic" panose="020B0502020202020204" pitchFamily="34" charset="0"/>
              </a:rPr>
              <a:t> in </a:t>
            </a:r>
            <a:r>
              <a:rPr lang="nb-NO" sz="1200" dirty="0" err="1">
                <a:latin typeface="Century Gothic" panose="020B0502020202020204" pitchFamily="34" charset="0"/>
              </a:rPr>
              <a:t>place</a:t>
            </a:r>
            <a:r>
              <a:rPr lang="nb-NO" sz="1200" dirty="0">
                <a:latin typeface="Century Gothic" panose="020B0502020202020204" pitchFamily="34" charset="0"/>
              </a:rPr>
              <a:t>, </a:t>
            </a:r>
            <a:r>
              <a:rPr lang="nb-NO" sz="1200" dirty="0" err="1">
                <a:latin typeface="Century Gothic" panose="020B0502020202020204" pitchFamily="34" charset="0"/>
              </a:rPr>
              <a:t>resulting</a:t>
            </a:r>
            <a:r>
              <a:rPr lang="nb-NO" sz="1200" dirty="0">
                <a:latin typeface="Century Gothic" panose="020B0502020202020204" pitchFamily="34" charset="0"/>
              </a:rPr>
              <a:t> in </a:t>
            </a:r>
            <a:r>
              <a:rPr lang="nb-NO" sz="1200" dirty="0" err="1">
                <a:latin typeface="Century Gothic" panose="020B0502020202020204" pitchFamily="34" charset="0"/>
              </a:rPr>
              <a:t>two</a:t>
            </a:r>
            <a:r>
              <a:rPr lang="nb-NO" sz="1200" dirty="0">
                <a:latin typeface="Century Gothic" panose="020B0502020202020204" pitchFamily="34" charset="0"/>
              </a:rPr>
              <a:t> cleanerfish and </a:t>
            </a:r>
            <a:r>
              <a:rPr lang="nb-NO" sz="1200" dirty="0" err="1">
                <a:latin typeface="Century Gothic" panose="020B0502020202020204" pitchFamily="34" charset="0"/>
              </a:rPr>
              <a:t>three</a:t>
            </a:r>
            <a:r>
              <a:rPr lang="nb-NO" sz="1200" dirty="0">
                <a:latin typeface="Century Gothic" panose="020B0502020202020204" pitchFamily="34" charset="0"/>
              </a:rPr>
              <a:t> </a:t>
            </a:r>
            <a:r>
              <a:rPr lang="nb-NO" sz="1200" dirty="0" err="1">
                <a:latin typeface="Century Gothic" panose="020B0502020202020204" pitchFamily="34" charset="0"/>
              </a:rPr>
              <a:t>salmon</a:t>
            </a:r>
            <a:r>
              <a:rPr lang="nb-NO" sz="1200" dirty="0">
                <a:latin typeface="Century Gothic" panose="020B0502020202020204" pitchFamily="34" charset="0"/>
              </a:rPr>
              <a:t> ending up in </a:t>
            </a:r>
            <a:r>
              <a:rPr lang="nb-NO" sz="1200" dirty="0" err="1">
                <a:latin typeface="Century Gothic" panose="020B0502020202020204" pitchFamily="34" charset="0"/>
              </a:rPr>
              <a:t>the</a:t>
            </a:r>
            <a:r>
              <a:rPr lang="nb-NO" sz="1200" dirty="0">
                <a:latin typeface="Century Gothic" panose="020B0502020202020204" pitchFamily="34" charset="0"/>
              </a:rPr>
              <a:t> </a:t>
            </a:r>
            <a:r>
              <a:rPr lang="nb-NO" sz="1200" dirty="0" err="1">
                <a:latin typeface="Century Gothic" panose="020B0502020202020204" pitchFamily="34" charset="0"/>
              </a:rPr>
              <a:t>sea</a:t>
            </a:r>
            <a:r>
              <a:rPr lang="nb-NO" sz="1200" dirty="0">
                <a:latin typeface="Century Gothic" panose="020B0502020202020204" pitchFamily="34" charset="0"/>
              </a:rPr>
              <a:t>. </a:t>
            </a:r>
            <a:endParaRPr lang="1044" sz="1200" dirty="0">
              <a:latin typeface="Century Gothic" panose="020B0502020202020204" pitchFamily="34" charset="0"/>
            </a:endParaRPr>
          </a:p>
        </p:txBody>
      </p:sp>
      <p:sp>
        <p:nvSpPr>
          <p:cNvPr id="16" name="Rectangle 15">
            <a:extLst>
              <a:ext uri="{FF2B5EF4-FFF2-40B4-BE49-F238E27FC236}">
                <a16:creationId xmlns:a16="http://schemas.microsoft.com/office/drawing/2014/main" id="{F188305C-AED7-13A5-31FE-A0CE239EAFB6}"/>
              </a:ext>
            </a:extLst>
          </p:cNvPr>
          <p:cNvSpPr/>
          <p:nvPr/>
        </p:nvSpPr>
        <p:spPr>
          <a:xfrm>
            <a:off x="514350" y="3716015"/>
            <a:ext cx="7264400" cy="1046440"/>
          </a:xfrm>
          <a:prstGeom prst="rect">
            <a:avLst/>
          </a:prstGeom>
          <a:solidFill>
            <a:schemeClr val="bg1">
              <a:lumMod val="85000"/>
            </a:schemeClr>
          </a:solidFill>
          <a:ln>
            <a:solidFill>
              <a:schemeClr val="tx1">
                <a:lumMod val="50000"/>
                <a:lumOff val="5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Why</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did</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it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happen</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R="0" lvl="0" indent="0" fontAlgn="auto">
              <a:lnSpc>
                <a:spcPct val="100000"/>
              </a:lnSpc>
              <a:spcBef>
                <a:spcPct val="0"/>
              </a:spcBef>
              <a:spcAft>
                <a:spcPct val="0"/>
              </a:spcAft>
              <a:buClrTx/>
              <a:buSzTx/>
              <a:buFontTx/>
              <a:buNone/>
              <a:defRPr b="0" i="0"/>
            </a:pPr>
            <a:r>
              <a:rPr lang="nb-NO" sz="1200" dirty="0">
                <a:latin typeface="Century Gothic" panose="020B0502020202020204" pitchFamily="34" charset="0"/>
              </a:rPr>
              <a:t>It </a:t>
            </a:r>
            <a:r>
              <a:rPr lang="nb-NO" sz="1200" dirty="0" err="1">
                <a:latin typeface="Century Gothic" panose="020B0502020202020204" pitchFamily="34" charset="0"/>
              </a:rPr>
              <a:t>was</a:t>
            </a:r>
            <a:r>
              <a:rPr lang="nb-NO" sz="1200" dirty="0">
                <a:latin typeface="Century Gothic" panose="020B0502020202020204" pitchFamily="34" charset="0"/>
              </a:rPr>
              <a:t> not </a:t>
            </a:r>
            <a:r>
              <a:rPr lang="nb-NO" sz="1200" dirty="0" err="1">
                <a:latin typeface="Century Gothic" panose="020B0502020202020204" pitchFamily="34" charset="0"/>
              </a:rPr>
              <a:t>expected</a:t>
            </a:r>
            <a:r>
              <a:rPr lang="nb-NO" sz="1200" dirty="0">
                <a:latin typeface="Century Gothic" panose="020B0502020202020204" pitchFamily="34" charset="0"/>
              </a:rPr>
              <a:t> </a:t>
            </a:r>
            <a:r>
              <a:rPr lang="nb-NO" sz="1200" dirty="0" err="1">
                <a:latin typeface="Century Gothic" panose="020B0502020202020204" pitchFamily="34" charset="0"/>
              </a:rPr>
              <a:t>that</a:t>
            </a:r>
            <a:r>
              <a:rPr lang="nb-NO" sz="1200" dirty="0">
                <a:latin typeface="Century Gothic" panose="020B0502020202020204" pitchFamily="34" charset="0"/>
              </a:rPr>
              <a:t> </a:t>
            </a:r>
            <a:r>
              <a:rPr lang="nb-NO" sz="1200" dirty="0" err="1">
                <a:latin typeface="Century Gothic" panose="020B0502020202020204" pitchFamily="34" charset="0"/>
              </a:rPr>
              <a:t>such</a:t>
            </a:r>
            <a:r>
              <a:rPr lang="nb-NO" sz="1200" dirty="0">
                <a:latin typeface="Century Gothic" panose="020B0502020202020204" pitchFamily="34" charset="0"/>
              </a:rPr>
              <a:t> a </a:t>
            </a:r>
            <a:r>
              <a:rPr lang="nb-NO" sz="1200" dirty="0" err="1">
                <a:latin typeface="Century Gothic" panose="020B0502020202020204" pitchFamily="34" charset="0"/>
              </a:rPr>
              <a:t>big</a:t>
            </a:r>
            <a:r>
              <a:rPr lang="nb-NO" sz="1200" dirty="0">
                <a:latin typeface="Century Gothic" panose="020B0502020202020204" pitchFamily="34" charset="0"/>
              </a:rPr>
              <a:t> </a:t>
            </a:r>
            <a:r>
              <a:rPr lang="nb-NO" sz="1200" dirty="0" err="1">
                <a:latin typeface="Century Gothic" panose="020B0502020202020204" pitchFamily="34" charset="0"/>
              </a:rPr>
              <a:t>amount</a:t>
            </a:r>
            <a:r>
              <a:rPr lang="nb-NO" sz="1200" dirty="0">
                <a:latin typeface="Century Gothic" panose="020B0502020202020204" pitchFamily="34" charset="0"/>
              </a:rPr>
              <a:t> </a:t>
            </a:r>
            <a:r>
              <a:rPr lang="nb-NO" sz="1200" dirty="0" err="1">
                <a:latin typeface="Century Gothic" panose="020B0502020202020204" pitchFamily="34" charset="0"/>
              </a:rPr>
              <a:t>of</a:t>
            </a:r>
            <a:r>
              <a:rPr lang="nb-NO" sz="1200" dirty="0">
                <a:latin typeface="Century Gothic" panose="020B0502020202020204" pitchFamily="34" charset="0"/>
              </a:rPr>
              <a:t> cleanerfish </a:t>
            </a:r>
            <a:r>
              <a:rPr lang="nb-NO" sz="1200" dirty="0" err="1">
                <a:latin typeface="Century Gothic" panose="020B0502020202020204" pitchFamily="34" charset="0"/>
              </a:rPr>
              <a:t>would</a:t>
            </a:r>
            <a:r>
              <a:rPr lang="nb-NO" sz="1200" dirty="0">
                <a:latin typeface="Century Gothic" panose="020B0502020202020204" pitchFamily="34" charset="0"/>
              </a:rPr>
              <a:t> be </a:t>
            </a:r>
            <a:r>
              <a:rPr lang="nb-NO" sz="1200" dirty="0" err="1">
                <a:latin typeface="Century Gothic" panose="020B0502020202020204" pitchFamily="34" charset="0"/>
              </a:rPr>
              <a:t>coming</a:t>
            </a:r>
            <a:r>
              <a:rPr lang="nb-NO" sz="1200" dirty="0">
                <a:latin typeface="Century Gothic" panose="020B0502020202020204" pitchFamily="34" charset="0"/>
              </a:rPr>
              <a:t> </a:t>
            </a:r>
            <a:r>
              <a:rPr lang="nb-NO" sz="1200" dirty="0" err="1">
                <a:latin typeface="Century Gothic" panose="020B0502020202020204" pitchFamily="34" charset="0"/>
              </a:rPr>
              <a:t>through</a:t>
            </a:r>
            <a:r>
              <a:rPr lang="nb-NO" sz="1200" dirty="0">
                <a:latin typeface="Century Gothic" panose="020B0502020202020204" pitchFamily="34" charset="0"/>
              </a:rPr>
              <a:t> </a:t>
            </a:r>
            <a:r>
              <a:rPr lang="nb-NO" sz="1200" dirty="0" err="1">
                <a:latin typeface="Century Gothic" panose="020B0502020202020204" pitchFamily="34" charset="0"/>
              </a:rPr>
              <a:t>the</a:t>
            </a:r>
            <a:r>
              <a:rPr lang="nb-NO" sz="1200" dirty="0">
                <a:latin typeface="Century Gothic" panose="020B0502020202020204" pitchFamily="34" charset="0"/>
              </a:rPr>
              <a:t> system at </a:t>
            </a:r>
            <a:r>
              <a:rPr lang="nb-NO" sz="1200" dirty="0" err="1">
                <a:latin typeface="Century Gothic" panose="020B0502020202020204" pitchFamily="34" charset="0"/>
              </a:rPr>
              <a:t>once</a:t>
            </a:r>
            <a:r>
              <a:rPr lang="nb-NO" sz="1200" dirty="0">
                <a:latin typeface="Century Gothic" panose="020B0502020202020204" pitchFamily="34" charset="0"/>
              </a:rPr>
              <a:t>, </a:t>
            </a:r>
            <a:r>
              <a:rPr lang="nb-NO" sz="1200" dirty="0" err="1">
                <a:latin typeface="Century Gothic" panose="020B0502020202020204" pitchFamily="34" charset="0"/>
              </a:rPr>
              <a:t>the</a:t>
            </a:r>
            <a:r>
              <a:rPr lang="nb-NO" sz="1200" dirty="0">
                <a:latin typeface="Century Gothic" panose="020B0502020202020204" pitchFamily="34" charset="0"/>
              </a:rPr>
              <a:t> </a:t>
            </a:r>
            <a:r>
              <a:rPr lang="nb-NO" sz="1200" dirty="0" err="1">
                <a:latin typeface="Century Gothic" panose="020B0502020202020204" pitchFamily="34" charset="0"/>
              </a:rPr>
              <a:t>operation</a:t>
            </a:r>
            <a:r>
              <a:rPr lang="nb-NO" sz="1200" dirty="0">
                <a:latin typeface="Century Gothic" panose="020B0502020202020204" pitchFamily="34" charset="0"/>
              </a:rPr>
              <a:t> </a:t>
            </a:r>
            <a:r>
              <a:rPr lang="nb-NO" sz="1200" dirty="0" err="1">
                <a:latin typeface="Century Gothic" panose="020B0502020202020204" pitchFamily="34" charset="0"/>
              </a:rPr>
              <a:t>was</a:t>
            </a:r>
            <a:r>
              <a:rPr lang="nb-NO" sz="1200" dirty="0">
                <a:latin typeface="Century Gothic" panose="020B0502020202020204" pitchFamily="34" charset="0"/>
              </a:rPr>
              <a:t> </a:t>
            </a:r>
            <a:r>
              <a:rPr lang="nb-NO" sz="1200" dirty="0" err="1">
                <a:latin typeface="Century Gothic" panose="020B0502020202020204" pitchFamily="34" charset="0"/>
              </a:rPr>
              <a:t>also</a:t>
            </a:r>
            <a:r>
              <a:rPr lang="nb-NO" sz="1200" dirty="0">
                <a:latin typeface="Century Gothic" panose="020B0502020202020204" pitchFamily="34" charset="0"/>
              </a:rPr>
              <a:t> not </a:t>
            </a:r>
            <a:r>
              <a:rPr lang="nb-NO" sz="1200" dirty="0" err="1">
                <a:latin typeface="Century Gothic" panose="020B0502020202020204" pitchFamily="34" charset="0"/>
              </a:rPr>
              <a:t>prepared</a:t>
            </a:r>
            <a:r>
              <a:rPr lang="nb-NO" sz="1200" dirty="0">
                <a:latin typeface="Century Gothic" panose="020B0502020202020204" pitchFamily="34" charset="0"/>
              </a:rPr>
              <a:t> to handle </a:t>
            </a:r>
            <a:r>
              <a:rPr lang="nb-NO" sz="1200" dirty="0" err="1">
                <a:latin typeface="Century Gothic" panose="020B0502020202020204" pitchFamily="34" charset="0"/>
              </a:rPr>
              <a:t>fish</a:t>
            </a:r>
            <a:r>
              <a:rPr lang="nb-NO" sz="1200" dirty="0">
                <a:latin typeface="Century Gothic" panose="020B0502020202020204" pitchFamily="34" charset="0"/>
              </a:rPr>
              <a:t> ending up in </a:t>
            </a:r>
            <a:r>
              <a:rPr lang="nb-NO" sz="1200" dirty="0" err="1">
                <a:latin typeface="Century Gothic" panose="020B0502020202020204" pitchFamily="34" charset="0"/>
              </a:rPr>
              <a:t>other</a:t>
            </a:r>
            <a:r>
              <a:rPr lang="nb-NO" sz="1200" dirty="0">
                <a:latin typeface="Century Gothic" panose="020B0502020202020204" pitchFamily="34" charset="0"/>
              </a:rPr>
              <a:t> parts </a:t>
            </a:r>
            <a:r>
              <a:rPr lang="nb-NO" sz="1200" dirty="0" err="1">
                <a:latin typeface="Century Gothic" panose="020B0502020202020204" pitchFamily="34" charset="0"/>
              </a:rPr>
              <a:t>of</a:t>
            </a:r>
            <a:r>
              <a:rPr lang="nb-NO" sz="1200" dirty="0">
                <a:latin typeface="Century Gothic" panose="020B0502020202020204" pitchFamily="34" charset="0"/>
              </a:rPr>
              <a:t> </a:t>
            </a:r>
            <a:r>
              <a:rPr lang="nb-NO" sz="1200" dirty="0" err="1">
                <a:latin typeface="Century Gothic" panose="020B0502020202020204" pitchFamily="34" charset="0"/>
              </a:rPr>
              <a:t>the</a:t>
            </a:r>
            <a:r>
              <a:rPr lang="nb-NO" sz="1200" dirty="0">
                <a:latin typeface="Century Gothic" panose="020B0502020202020204" pitchFamily="34" charset="0"/>
              </a:rPr>
              <a:t> system. The </a:t>
            </a:r>
            <a:r>
              <a:rPr lang="nb-NO" sz="1200" dirty="0" err="1">
                <a:latin typeface="Century Gothic" panose="020B0502020202020204" pitchFamily="34" charset="0"/>
              </a:rPr>
              <a:t>direct</a:t>
            </a:r>
            <a:r>
              <a:rPr lang="nb-NO" sz="1200" dirty="0">
                <a:latin typeface="Century Gothic" panose="020B0502020202020204" pitchFamily="34" charset="0"/>
              </a:rPr>
              <a:t> </a:t>
            </a:r>
            <a:r>
              <a:rPr lang="nb-NO" sz="1200" dirty="0" err="1">
                <a:latin typeface="Century Gothic" panose="020B0502020202020204" pitchFamily="34" charset="0"/>
              </a:rPr>
              <a:t>cause</a:t>
            </a:r>
            <a:r>
              <a:rPr lang="nb-NO" sz="1200" dirty="0">
                <a:latin typeface="Century Gothic" panose="020B0502020202020204" pitchFamily="34" charset="0"/>
              </a:rPr>
              <a:t> to </a:t>
            </a:r>
            <a:r>
              <a:rPr lang="nb-NO" sz="1200" dirty="0" err="1">
                <a:latin typeface="Century Gothic" panose="020B0502020202020204" pitchFamily="34" charset="0"/>
              </a:rPr>
              <a:t>the</a:t>
            </a:r>
            <a:r>
              <a:rPr lang="nb-NO" sz="1200" dirty="0">
                <a:latin typeface="Century Gothic" panose="020B0502020202020204" pitchFamily="34" charset="0"/>
              </a:rPr>
              <a:t> </a:t>
            </a:r>
            <a:r>
              <a:rPr lang="nb-NO" sz="1200" dirty="0" err="1">
                <a:latin typeface="Century Gothic" panose="020B0502020202020204" pitchFamily="34" charset="0"/>
              </a:rPr>
              <a:t>escape</a:t>
            </a:r>
            <a:r>
              <a:rPr lang="nb-NO" sz="1200" dirty="0">
                <a:latin typeface="Century Gothic" panose="020B0502020202020204" pitchFamily="34" charset="0"/>
              </a:rPr>
              <a:t> </a:t>
            </a:r>
            <a:r>
              <a:rPr lang="nb-NO" sz="1200" dirty="0" err="1">
                <a:latin typeface="Century Gothic" panose="020B0502020202020204" pitchFamily="34" charset="0"/>
              </a:rPr>
              <a:t>was</a:t>
            </a:r>
            <a:r>
              <a:rPr lang="nb-NO" sz="1200" dirty="0">
                <a:latin typeface="Century Gothic" panose="020B0502020202020204" pitchFamily="34" charset="0"/>
              </a:rPr>
              <a:t> </a:t>
            </a:r>
            <a:r>
              <a:rPr lang="nb-NO" sz="1200" dirty="0" err="1">
                <a:latin typeface="Century Gothic" panose="020B0502020202020204" pitchFamily="34" charset="0"/>
              </a:rPr>
              <a:t>that</a:t>
            </a:r>
            <a:r>
              <a:rPr lang="nb-NO" sz="1200" dirty="0">
                <a:latin typeface="Century Gothic" panose="020B0502020202020204" pitchFamily="34" charset="0"/>
              </a:rPr>
              <a:t> </a:t>
            </a:r>
            <a:r>
              <a:rPr lang="nb-NO" sz="1200" dirty="0" err="1">
                <a:latin typeface="Century Gothic" panose="020B0502020202020204" pitchFamily="34" charset="0"/>
              </a:rPr>
              <a:t>the</a:t>
            </a:r>
            <a:r>
              <a:rPr lang="nb-NO" sz="1200" dirty="0">
                <a:latin typeface="Century Gothic" panose="020B0502020202020204" pitchFamily="34" charset="0"/>
              </a:rPr>
              <a:t> </a:t>
            </a:r>
            <a:r>
              <a:rPr lang="nb-NO" sz="1200" dirty="0" err="1">
                <a:latin typeface="Century Gothic" panose="020B0502020202020204" pitchFamily="34" charset="0"/>
              </a:rPr>
              <a:t>delousing</a:t>
            </a:r>
            <a:r>
              <a:rPr lang="nb-NO" sz="1200" dirty="0">
                <a:latin typeface="Century Gothic" panose="020B0502020202020204" pitchFamily="34" charset="0"/>
              </a:rPr>
              <a:t> </a:t>
            </a:r>
            <a:r>
              <a:rPr lang="nb-NO" sz="1200" dirty="0" err="1">
                <a:latin typeface="Century Gothic" panose="020B0502020202020204" pitchFamily="34" charset="0"/>
              </a:rPr>
              <a:t>vessel</a:t>
            </a:r>
            <a:r>
              <a:rPr lang="nb-NO" sz="1200" dirty="0">
                <a:latin typeface="Century Gothic" panose="020B0502020202020204" pitchFamily="34" charset="0"/>
              </a:rPr>
              <a:t> </a:t>
            </a:r>
            <a:r>
              <a:rPr lang="nb-NO" sz="1200" dirty="0" err="1">
                <a:latin typeface="Century Gothic" panose="020B0502020202020204" pitchFamily="34" charset="0"/>
              </a:rPr>
              <a:t>did</a:t>
            </a:r>
            <a:r>
              <a:rPr lang="nb-NO" sz="1200" dirty="0">
                <a:latin typeface="Century Gothic" panose="020B0502020202020204" pitchFamily="34" charset="0"/>
              </a:rPr>
              <a:t> not have </a:t>
            </a:r>
            <a:r>
              <a:rPr lang="nb-NO" sz="1200" dirty="0" err="1">
                <a:latin typeface="Century Gothic" panose="020B0502020202020204" pitchFamily="34" charset="0"/>
              </a:rPr>
              <a:t>any</a:t>
            </a:r>
            <a:r>
              <a:rPr lang="nb-NO" sz="1200" dirty="0">
                <a:latin typeface="Century Gothic" panose="020B0502020202020204" pitchFamily="34" charset="0"/>
              </a:rPr>
              <a:t> </a:t>
            </a:r>
            <a:r>
              <a:rPr lang="nb-NO" sz="1200" dirty="0" err="1">
                <a:latin typeface="Century Gothic" panose="020B0502020202020204" pitchFamily="34" charset="0"/>
              </a:rPr>
              <a:t>secondary</a:t>
            </a:r>
            <a:r>
              <a:rPr lang="nb-NO" sz="1200" dirty="0">
                <a:latin typeface="Century Gothic" panose="020B0502020202020204" pitchFamily="34" charset="0"/>
              </a:rPr>
              <a:t> </a:t>
            </a:r>
            <a:r>
              <a:rPr lang="nb-NO" sz="1200" dirty="0" err="1">
                <a:latin typeface="Century Gothic" panose="020B0502020202020204" pitchFamily="34" charset="0"/>
              </a:rPr>
              <a:t>barrier</a:t>
            </a:r>
            <a:r>
              <a:rPr lang="nb-NO" sz="1200" dirty="0">
                <a:latin typeface="Century Gothic" panose="020B0502020202020204" pitchFamily="34" charset="0"/>
              </a:rPr>
              <a:t> in </a:t>
            </a:r>
            <a:r>
              <a:rPr lang="nb-NO" sz="1200" dirty="0" err="1">
                <a:latin typeface="Century Gothic" panose="020B0502020202020204" pitchFamily="34" charset="0"/>
              </a:rPr>
              <a:t>place</a:t>
            </a:r>
            <a:r>
              <a:rPr lang="nb-NO" sz="1200" dirty="0">
                <a:latin typeface="Century Gothic" panose="020B0502020202020204" pitchFamily="34" charset="0"/>
              </a:rPr>
              <a:t> to </a:t>
            </a:r>
            <a:r>
              <a:rPr lang="nb-NO" sz="1200" dirty="0" err="1">
                <a:latin typeface="Century Gothic" panose="020B0502020202020204" pitchFamily="34" charset="0"/>
              </a:rPr>
              <a:t>prevent</a:t>
            </a:r>
            <a:r>
              <a:rPr lang="nb-NO" sz="1200" dirty="0">
                <a:latin typeface="Century Gothic" panose="020B0502020202020204" pitchFamily="34" charset="0"/>
              </a:rPr>
              <a:t> </a:t>
            </a:r>
            <a:r>
              <a:rPr lang="nb-NO" sz="1200" dirty="0" err="1">
                <a:latin typeface="Century Gothic" panose="020B0502020202020204" pitchFamily="34" charset="0"/>
              </a:rPr>
              <a:t>fish</a:t>
            </a:r>
            <a:r>
              <a:rPr lang="nb-NO" sz="1200" dirty="0">
                <a:latin typeface="Century Gothic" panose="020B0502020202020204" pitchFamily="34" charset="0"/>
              </a:rPr>
              <a:t> from falling </a:t>
            </a:r>
            <a:r>
              <a:rPr lang="nb-NO" sz="1200" dirty="0" err="1">
                <a:latin typeface="Century Gothic" panose="020B0502020202020204" pitchFamily="34" charset="0"/>
              </a:rPr>
              <a:t>into</a:t>
            </a:r>
            <a:r>
              <a:rPr lang="nb-NO" sz="1200" dirty="0">
                <a:latin typeface="Century Gothic" panose="020B0502020202020204" pitchFamily="34" charset="0"/>
              </a:rPr>
              <a:t> </a:t>
            </a:r>
            <a:r>
              <a:rPr lang="nb-NO" sz="1200" dirty="0" err="1">
                <a:latin typeface="Century Gothic" panose="020B0502020202020204" pitchFamily="34" charset="0"/>
              </a:rPr>
              <a:t>the</a:t>
            </a:r>
            <a:r>
              <a:rPr lang="nb-NO" sz="1200" dirty="0">
                <a:latin typeface="Century Gothic" panose="020B0502020202020204" pitchFamily="34" charset="0"/>
              </a:rPr>
              <a:t> </a:t>
            </a:r>
            <a:r>
              <a:rPr lang="nb-NO" sz="1200" dirty="0" err="1">
                <a:latin typeface="Century Gothic" panose="020B0502020202020204" pitchFamily="34" charset="0"/>
              </a:rPr>
              <a:t>sea</a:t>
            </a:r>
            <a:r>
              <a:rPr lang="nb-NO" sz="1200" dirty="0">
                <a:latin typeface="Century Gothic" panose="020B0502020202020204" pitchFamily="34" charset="0"/>
              </a:rPr>
              <a:t>. </a:t>
            </a:r>
            <a:endParaRPr lang="1044" sz="1200" dirty="0">
              <a:latin typeface="Century Gothic" panose="020B0502020202020204" pitchFamily="34" charset="0"/>
            </a:endParaRPr>
          </a:p>
        </p:txBody>
      </p:sp>
      <p:sp>
        <p:nvSpPr>
          <p:cNvPr id="27" name="Rectangle: Top Corners Rounded 26">
            <a:extLst>
              <a:ext uri="{FF2B5EF4-FFF2-40B4-BE49-F238E27FC236}">
                <a16:creationId xmlns:a16="http://schemas.microsoft.com/office/drawing/2014/main" id="{8411F2CD-CEDA-026D-656F-A99EF3FAB632}"/>
              </a:ext>
            </a:extLst>
          </p:cNvPr>
          <p:cNvSpPr/>
          <p:nvPr/>
        </p:nvSpPr>
        <p:spPr>
          <a:xfrm>
            <a:off x="8395856" y="269217"/>
            <a:ext cx="3676072" cy="3872953"/>
          </a:xfrm>
          <a:prstGeom prst="round2Same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b="0" i="0"/>
            </a:pPr>
            <a:r>
              <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TAKE ACTION</a:t>
            </a:r>
            <a:r>
              <a:rPr kumimoji="0" lang="1044"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endPar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b="0" i="0"/>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nb-NO" sz="1200" dirty="0">
                <a:solidFill>
                  <a:prstClr val="black"/>
                </a:solidFill>
                <a:latin typeface="Century Gothic" panose="020B0502020202020204" pitchFamily="34" charset="0"/>
              </a:rPr>
              <a:t>Do </a:t>
            </a:r>
            <a:r>
              <a:rPr lang="nb-NO" sz="1200" dirty="0" err="1">
                <a:solidFill>
                  <a:prstClr val="black"/>
                </a:solidFill>
                <a:latin typeface="Century Gothic" panose="020B0502020202020204" pitchFamily="34" charset="0"/>
              </a:rPr>
              <a:t>you</a:t>
            </a:r>
            <a:r>
              <a:rPr lang="nb-NO" sz="1200" dirty="0">
                <a:solidFill>
                  <a:prstClr val="black"/>
                </a:solidFill>
                <a:latin typeface="Century Gothic" panose="020B0502020202020204" pitchFamily="34" charset="0"/>
              </a:rPr>
              <a:t> </a:t>
            </a:r>
            <a:r>
              <a:rPr lang="nb-NO" sz="1200" dirty="0" err="1">
                <a:solidFill>
                  <a:prstClr val="black"/>
                </a:solidFill>
                <a:latin typeface="Century Gothic" panose="020B0502020202020204" pitchFamily="34" charset="0"/>
              </a:rPr>
              <a:t>ensure</a:t>
            </a:r>
            <a:r>
              <a:rPr lang="nb-NO" sz="1200" dirty="0">
                <a:solidFill>
                  <a:prstClr val="black"/>
                </a:solidFill>
                <a:latin typeface="Century Gothic" panose="020B0502020202020204" pitchFamily="34" charset="0"/>
              </a:rPr>
              <a:t> </a:t>
            </a:r>
            <a:r>
              <a:rPr lang="nb-NO" sz="1200" dirty="0" err="1">
                <a:solidFill>
                  <a:prstClr val="black"/>
                </a:solidFill>
                <a:latin typeface="Century Gothic" panose="020B0502020202020204" pitchFamily="34" charset="0"/>
              </a:rPr>
              <a:t>that</a:t>
            </a:r>
            <a:r>
              <a:rPr lang="nb-NO" sz="1200" dirty="0">
                <a:solidFill>
                  <a:prstClr val="black"/>
                </a:solidFill>
                <a:latin typeface="Century Gothic" panose="020B0502020202020204" pitchFamily="34" charset="0"/>
              </a:rPr>
              <a:t> </a:t>
            </a:r>
            <a:r>
              <a:rPr lang="nb-NO" sz="1200" dirty="0" err="1">
                <a:solidFill>
                  <a:prstClr val="black"/>
                </a:solidFill>
                <a:latin typeface="Century Gothic" panose="020B0502020202020204" pitchFamily="34" charset="0"/>
              </a:rPr>
              <a:t>secondary</a:t>
            </a:r>
            <a:r>
              <a:rPr lang="nb-NO" sz="1200" dirty="0">
                <a:solidFill>
                  <a:prstClr val="black"/>
                </a:solidFill>
                <a:latin typeface="Century Gothic" panose="020B0502020202020204" pitchFamily="34" charset="0"/>
              </a:rPr>
              <a:t> </a:t>
            </a:r>
            <a:r>
              <a:rPr lang="nb-NO" sz="1200" dirty="0" err="1">
                <a:solidFill>
                  <a:prstClr val="black"/>
                </a:solidFill>
                <a:latin typeface="Century Gothic" panose="020B0502020202020204" pitchFamily="34" charset="0"/>
              </a:rPr>
              <a:t>barriers</a:t>
            </a:r>
            <a:r>
              <a:rPr lang="nb-NO" sz="1200" dirty="0">
                <a:solidFill>
                  <a:prstClr val="black"/>
                </a:solidFill>
                <a:latin typeface="Century Gothic" panose="020B0502020202020204" pitchFamily="34" charset="0"/>
              </a:rPr>
              <a:t> </a:t>
            </a:r>
            <a:r>
              <a:rPr lang="nb-NO" sz="1200" dirty="0" err="1">
                <a:solidFill>
                  <a:prstClr val="black"/>
                </a:solidFill>
                <a:latin typeface="Century Gothic" panose="020B0502020202020204" pitchFamily="34" charset="0"/>
              </a:rPr>
              <a:t>are</a:t>
            </a:r>
            <a:r>
              <a:rPr lang="nb-NO" sz="1200" dirty="0">
                <a:solidFill>
                  <a:prstClr val="black"/>
                </a:solidFill>
                <a:latin typeface="Century Gothic" panose="020B0502020202020204" pitchFamily="34" charset="0"/>
              </a:rPr>
              <a:t> in </a:t>
            </a:r>
            <a:r>
              <a:rPr lang="nb-NO" sz="1200" dirty="0" err="1">
                <a:solidFill>
                  <a:prstClr val="black"/>
                </a:solidFill>
                <a:latin typeface="Century Gothic" panose="020B0502020202020204" pitchFamily="34" charset="0"/>
              </a:rPr>
              <a:t>place</a:t>
            </a:r>
            <a:r>
              <a:rPr lang="nb-NO" sz="1200" dirty="0">
                <a:solidFill>
                  <a:prstClr val="black"/>
                </a:solidFill>
                <a:latin typeface="Century Gothic" panose="020B0502020202020204" pitchFamily="34" charset="0"/>
              </a:rPr>
              <a:t> </a:t>
            </a:r>
            <a:r>
              <a:rPr lang="nb-NO" sz="1200" dirty="0" err="1">
                <a:solidFill>
                  <a:prstClr val="black"/>
                </a:solidFill>
                <a:latin typeface="Century Gothic" panose="020B0502020202020204" pitchFamily="34" charset="0"/>
              </a:rPr>
              <a:t>before</a:t>
            </a:r>
            <a:r>
              <a:rPr lang="nb-NO" sz="1200" dirty="0">
                <a:solidFill>
                  <a:prstClr val="black"/>
                </a:solidFill>
                <a:latin typeface="Century Gothic" panose="020B0502020202020204" pitchFamily="34" charset="0"/>
              </a:rPr>
              <a:t> </a:t>
            </a:r>
            <a:r>
              <a:rPr lang="nb-NO" sz="1200" dirty="0" err="1">
                <a:solidFill>
                  <a:prstClr val="black"/>
                </a:solidFill>
                <a:latin typeface="Century Gothic" panose="020B0502020202020204" pitchFamily="34" charset="0"/>
              </a:rPr>
              <a:t>the</a:t>
            </a:r>
            <a:r>
              <a:rPr lang="nb-NO" sz="1200" dirty="0">
                <a:solidFill>
                  <a:prstClr val="black"/>
                </a:solidFill>
                <a:latin typeface="Century Gothic" panose="020B0502020202020204" pitchFamily="34" charset="0"/>
              </a:rPr>
              <a:t> </a:t>
            </a:r>
            <a:r>
              <a:rPr lang="nb-NO" sz="1200" dirty="0" err="1">
                <a:solidFill>
                  <a:prstClr val="black"/>
                </a:solidFill>
                <a:latin typeface="Century Gothic" panose="020B0502020202020204" pitchFamily="34" charset="0"/>
              </a:rPr>
              <a:t>operation</a:t>
            </a:r>
            <a:r>
              <a:rPr lang="nb-NO" sz="1200" dirty="0">
                <a:solidFill>
                  <a:prstClr val="black"/>
                </a:solidFill>
                <a:latin typeface="Century Gothic" panose="020B0502020202020204" pitchFamily="34" charset="0"/>
              </a:rPr>
              <a:t> starts? </a:t>
            </a:r>
          </a:p>
          <a:p>
            <a:pPr marL="285750" marR="0" lvl="0" indent="-285750"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Do </a:t>
            </a:r>
            <a:r>
              <a:rPr kumimoji="0" lang="nb-NO" sz="12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you</a:t>
            </a:r>
            <a:r>
              <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nb-NO" sz="12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discuss</a:t>
            </a:r>
            <a:r>
              <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nb-NO" sz="12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escape</a:t>
            </a:r>
            <a:r>
              <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risks and </a:t>
            </a:r>
            <a:r>
              <a:rPr kumimoji="0" lang="nb-NO" sz="12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the</a:t>
            </a:r>
            <a:r>
              <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nb-NO" sz="12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importance</a:t>
            </a:r>
            <a:r>
              <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nb-NO" sz="12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of</a:t>
            </a:r>
            <a:r>
              <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lang="nb-NO" sz="1200" dirty="0" err="1">
                <a:solidFill>
                  <a:prstClr val="black"/>
                </a:solidFill>
                <a:latin typeface="Century Gothic" panose="020B0502020202020204" pitchFamily="34" charset="0"/>
              </a:rPr>
              <a:t>measures</a:t>
            </a:r>
            <a:r>
              <a:rPr lang="nb-NO" sz="1200" dirty="0">
                <a:solidFill>
                  <a:prstClr val="black"/>
                </a:solidFill>
                <a:latin typeface="Century Gothic" panose="020B0502020202020204" pitchFamily="34" charset="0"/>
              </a:rPr>
              <a:t> to </a:t>
            </a:r>
            <a:r>
              <a:rPr lang="nb-NO" sz="1200" dirty="0" err="1">
                <a:solidFill>
                  <a:prstClr val="black"/>
                </a:solidFill>
                <a:latin typeface="Century Gothic" panose="020B0502020202020204" pitchFamily="34" charset="0"/>
              </a:rPr>
              <a:t>prevent</a:t>
            </a:r>
            <a:r>
              <a:rPr lang="nb-NO" sz="1200" dirty="0">
                <a:solidFill>
                  <a:prstClr val="black"/>
                </a:solidFill>
                <a:latin typeface="Century Gothic" panose="020B0502020202020204" pitchFamily="34" charset="0"/>
              </a:rPr>
              <a:t> </a:t>
            </a:r>
            <a:r>
              <a:rPr lang="nb-NO" sz="1200" dirty="0" err="1">
                <a:solidFill>
                  <a:prstClr val="black"/>
                </a:solidFill>
                <a:latin typeface="Century Gothic" panose="020B0502020202020204" pitchFamily="34" charset="0"/>
              </a:rPr>
              <a:t>escapes</a:t>
            </a:r>
            <a:r>
              <a:rPr lang="nb-NO" sz="1200" dirty="0">
                <a:solidFill>
                  <a:prstClr val="black"/>
                </a:solidFill>
                <a:latin typeface="Century Gothic" panose="020B0502020202020204" pitchFamily="34" charset="0"/>
              </a:rPr>
              <a:t> </a:t>
            </a:r>
            <a:r>
              <a:rPr lang="nb-NO" sz="1200" dirty="0" err="1">
                <a:solidFill>
                  <a:prstClr val="black"/>
                </a:solidFill>
                <a:latin typeface="Century Gothic" panose="020B0502020202020204" pitchFamily="34" charset="0"/>
              </a:rPr>
              <a:t>before</a:t>
            </a:r>
            <a:r>
              <a:rPr lang="nb-NO" sz="1200" dirty="0">
                <a:solidFill>
                  <a:prstClr val="black"/>
                </a:solidFill>
                <a:latin typeface="Century Gothic" panose="020B0502020202020204" pitchFamily="34" charset="0"/>
              </a:rPr>
              <a:t> </a:t>
            </a:r>
            <a:r>
              <a:rPr lang="nb-NO" sz="1200" dirty="0" err="1">
                <a:solidFill>
                  <a:prstClr val="black"/>
                </a:solidFill>
                <a:latin typeface="Century Gothic" panose="020B0502020202020204" pitchFamily="34" charset="0"/>
              </a:rPr>
              <a:t>operation</a:t>
            </a:r>
            <a:r>
              <a:rPr lang="nb-NO" sz="1200" dirty="0">
                <a:solidFill>
                  <a:prstClr val="black"/>
                </a:solidFill>
                <a:latin typeface="Century Gothic" panose="020B0502020202020204" pitchFamily="34" charset="0"/>
              </a:rPr>
              <a:t> start-up? </a:t>
            </a:r>
            <a:endPar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pic>
        <p:nvPicPr>
          <p:cNvPr id="28" name="Picture 27">
            <a:extLst>
              <a:ext uri="{FF2B5EF4-FFF2-40B4-BE49-F238E27FC236}">
                <a16:creationId xmlns:a16="http://schemas.microsoft.com/office/drawing/2014/main" id="{8683BAB7-F3D1-B1D7-771F-F0DCC61702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5856" y="4142170"/>
            <a:ext cx="3676072" cy="2446612"/>
          </a:xfrm>
          <a:prstGeom prst="rect">
            <a:avLst/>
          </a:prstGeom>
          <a:ln>
            <a:solidFill>
              <a:schemeClr val="tx1"/>
            </a:solidFill>
          </a:ln>
        </p:spPr>
      </p:pic>
    </p:spTree>
    <p:extLst>
      <p:ext uri="{BB962C8B-B14F-4D97-AF65-F5344CB8AC3E}">
        <p14:creationId xmlns:p14="http://schemas.microsoft.com/office/powerpoint/2010/main" val="15315007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D6BC441-30D2-43C0-AAEB-388F772B46E7}"/>
              </a:ext>
            </a:extLst>
          </p:cNvPr>
          <p:cNvSpPr/>
          <p:nvPr/>
        </p:nvSpPr>
        <p:spPr>
          <a:xfrm>
            <a:off x="527049" y="5727031"/>
            <a:ext cx="7445744" cy="702669"/>
          </a:xfrm>
          <a:prstGeom prst="rect">
            <a:avLst/>
          </a:prstGeom>
          <a:solidFill>
            <a:schemeClr val="accent2">
              <a:lumMod val="20000"/>
              <a:lumOff val="80000"/>
            </a:schemeClr>
          </a:solidFill>
          <a:ln w="28575">
            <a:solidFill>
              <a:srgbClr val="FF6F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600" dirty="0">
                <a:solidFill>
                  <a:srgbClr val="000000"/>
                </a:solidFill>
                <a:latin typeface="Calibri" panose="020F0502020204030204" pitchFamily="34" charset="0"/>
              </a:rPr>
              <a:t>Nets and </a:t>
            </a:r>
            <a:r>
              <a:rPr lang="en-US" sz="1600" dirty="0" err="1">
                <a:solidFill>
                  <a:srgbClr val="000000"/>
                </a:solidFill>
                <a:latin typeface="Calibri" panose="020F0502020204030204" pitchFamily="34" charset="0"/>
              </a:rPr>
              <a:t>Froya</a:t>
            </a:r>
            <a:r>
              <a:rPr lang="en-US" sz="1600" dirty="0">
                <a:solidFill>
                  <a:srgbClr val="000000"/>
                </a:solidFill>
                <a:latin typeface="Calibri" panose="020F0502020204030204" pitchFamily="34" charset="0"/>
              </a:rPr>
              <a:t> ring ties should be checked prior to and post lifting event to ensure that the net integrity has not been breached and all net ties are secured</a:t>
            </a:r>
            <a:endParaRPr lang="nb-NO" sz="1600" dirty="0">
              <a:solidFill>
                <a:srgbClr val="000000"/>
              </a:solidFill>
              <a:latin typeface="Calibri" panose="020F0502020204030204" pitchFamily="34" charset="0"/>
            </a:endParaRPr>
          </a:p>
        </p:txBody>
      </p:sp>
      <p:pic>
        <p:nvPicPr>
          <p:cNvPr id="13" name="Picture 12">
            <a:extLst>
              <a:ext uri="{FF2B5EF4-FFF2-40B4-BE49-F238E27FC236}">
                <a16:creationId xmlns:a16="http://schemas.microsoft.com/office/drawing/2014/main" id="{DDF52591-712B-44EE-AF67-9F156E2E5C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3017" y="0"/>
            <a:ext cx="1856509" cy="1311904"/>
          </a:xfrm>
          <a:prstGeom prst="rect">
            <a:avLst/>
          </a:prstGeom>
        </p:spPr>
      </p:pic>
      <p:sp>
        <p:nvSpPr>
          <p:cNvPr id="2" name="Marcador de texto 1"/>
          <p:cNvSpPr>
            <a:spLocks noGrp="1"/>
          </p:cNvSpPr>
          <p:nvPr>
            <p:ph type="body" sz="quarter" idx="11"/>
          </p:nvPr>
        </p:nvSpPr>
        <p:spPr>
          <a:xfrm>
            <a:off x="508000" y="749054"/>
            <a:ext cx="7264400" cy="541084"/>
          </a:xfrm>
        </p:spPr>
        <p:txBody>
          <a:bodyPr>
            <a:normAutofit/>
          </a:bodyPr>
          <a:lstStyle/>
          <a:p>
            <a:pPr marL="0" indent="0">
              <a:buNone/>
            </a:pPr>
            <a:r>
              <a:rPr lang="es-ES" sz="2400" dirty="0"/>
              <a:t>Escape </a:t>
            </a:r>
            <a:r>
              <a:rPr lang="es-ES" sz="2400" dirty="0" err="1"/>
              <a:t>Incident</a:t>
            </a:r>
            <a:r>
              <a:rPr lang="es-ES" sz="2400" dirty="0"/>
              <a:t> </a:t>
            </a:r>
            <a:r>
              <a:rPr lang="es-ES" sz="2400" dirty="0" err="1"/>
              <a:t>Information</a:t>
            </a:r>
            <a:r>
              <a:rPr lang="es-ES" sz="2400" dirty="0"/>
              <a:t> </a:t>
            </a:r>
            <a:r>
              <a:rPr lang="es-ES" sz="2400" dirty="0" err="1"/>
              <a:t>Sheet</a:t>
            </a:r>
            <a:endParaRPr lang="es-ES" sz="2400" dirty="0"/>
          </a:p>
        </p:txBody>
      </p:sp>
      <p:sp>
        <p:nvSpPr>
          <p:cNvPr id="5" name="TextBox 4">
            <a:extLst>
              <a:ext uri="{FF2B5EF4-FFF2-40B4-BE49-F238E27FC236}">
                <a16:creationId xmlns:a16="http://schemas.microsoft.com/office/drawing/2014/main" id="{CFFB1729-C431-49BE-BA7F-B46AFEB6B2F8}"/>
              </a:ext>
            </a:extLst>
          </p:cNvPr>
          <p:cNvSpPr txBox="1"/>
          <p:nvPr/>
        </p:nvSpPr>
        <p:spPr>
          <a:xfrm>
            <a:off x="507999" y="229021"/>
            <a:ext cx="2133600"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rPr>
              <a:t>Escape </a:t>
            </a:r>
            <a:r>
              <a:rPr kumimoji="0" lang="es-ES" sz="1100" b="1" i="0" u="none" strike="noStrike" kern="1200" cap="none" spc="0" normalizeH="0" baseline="0" noProof="0" dirty="0" err="1">
                <a:ln>
                  <a:noFill/>
                </a:ln>
                <a:solidFill>
                  <a:prstClr val="white">
                    <a:lumMod val="65000"/>
                  </a:prstClr>
                </a:solidFill>
                <a:effectLst/>
                <a:uLnTx/>
                <a:uFillTx/>
                <a:latin typeface="Century Gothic" panose="020B0502020202020204" pitchFamily="34" charset="0"/>
                <a:ea typeface="+mn-ea"/>
                <a:cs typeface="+mn-cs"/>
              </a:rPr>
              <a:t>Information</a:t>
            </a:r>
            <a:r>
              <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rPr>
              <a:t> </a:t>
            </a:r>
            <a:r>
              <a:rPr kumimoji="0" lang="es-ES" sz="1100" b="1" i="0" u="none" strike="noStrike" kern="1200" cap="none" spc="0" normalizeH="0" baseline="0" noProof="0" dirty="0" err="1">
                <a:ln>
                  <a:noFill/>
                </a:ln>
                <a:solidFill>
                  <a:prstClr val="white">
                    <a:lumMod val="65000"/>
                  </a:prstClr>
                </a:solidFill>
                <a:effectLst/>
                <a:uLnTx/>
                <a:uFillTx/>
                <a:latin typeface="Century Gothic" panose="020B0502020202020204" pitchFamily="34" charset="0"/>
                <a:ea typeface="+mn-ea"/>
                <a:cs typeface="+mn-cs"/>
              </a:rPr>
              <a:t>Sheet</a:t>
            </a:r>
            <a:endPar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endParaRPr>
          </a:p>
        </p:txBody>
      </p:sp>
      <p:graphicFrame>
        <p:nvGraphicFramePr>
          <p:cNvPr id="11" name="Table 10">
            <a:extLst>
              <a:ext uri="{FF2B5EF4-FFF2-40B4-BE49-F238E27FC236}">
                <a16:creationId xmlns:a16="http://schemas.microsoft.com/office/drawing/2014/main" id="{AA28E66B-B15B-4479-88D0-CA88FB54F73E}"/>
              </a:ext>
            </a:extLst>
          </p:cNvPr>
          <p:cNvGraphicFramePr>
            <a:graphicFrameLocks noGrp="1"/>
          </p:cNvGraphicFramePr>
          <p:nvPr>
            <p:extLst>
              <p:ext uri="{D42A27DB-BD31-4B8C-83A1-F6EECF244321}">
                <p14:modId xmlns:p14="http://schemas.microsoft.com/office/powerpoint/2010/main" val="4233347909"/>
              </p:ext>
            </p:extLst>
          </p:nvPr>
        </p:nvGraphicFramePr>
        <p:xfrm>
          <a:off x="514350" y="1219353"/>
          <a:ext cx="7445744" cy="733216"/>
        </p:xfrm>
        <a:graphic>
          <a:graphicData uri="http://schemas.openxmlformats.org/drawingml/2006/table">
            <a:tbl>
              <a:tblPr firstRow="1" bandRow="1">
                <a:tableStyleId>{5940675A-B579-460E-94D1-54222C63F5DA}</a:tableStyleId>
              </a:tblPr>
              <a:tblGrid>
                <a:gridCol w="1612833">
                  <a:extLst>
                    <a:ext uri="{9D8B030D-6E8A-4147-A177-3AD203B41FA5}">
                      <a16:colId xmlns:a16="http://schemas.microsoft.com/office/drawing/2014/main" val="559888924"/>
                    </a:ext>
                  </a:extLst>
                </a:gridCol>
                <a:gridCol w="1212783">
                  <a:extLst>
                    <a:ext uri="{9D8B030D-6E8A-4147-A177-3AD203B41FA5}">
                      <a16:colId xmlns:a16="http://schemas.microsoft.com/office/drawing/2014/main" val="4135136487"/>
                    </a:ext>
                  </a:extLst>
                </a:gridCol>
                <a:gridCol w="1886552">
                  <a:extLst>
                    <a:ext uri="{9D8B030D-6E8A-4147-A177-3AD203B41FA5}">
                      <a16:colId xmlns:a16="http://schemas.microsoft.com/office/drawing/2014/main" val="817988030"/>
                    </a:ext>
                  </a:extLst>
                </a:gridCol>
                <a:gridCol w="2733576">
                  <a:extLst>
                    <a:ext uri="{9D8B030D-6E8A-4147-A177-3AD203B41FA5}">
                      <a16:colId xmlns:a16="http://schemas.microsoft.com/office/drawing/2014/main" val="987451402"/>
                    </a:ext>
                  </a:extLst>
                </a:gridCol>
              </a:tblGrid>
              <a:tr h="276016">
                <a:tc>
                  <a:txBody>
                    <a:bodyPr/>
                    <a:lstStyle/>
                    <a:p>
                      <a:pPr algn="ctr"/>
                      <a:r>
                        <a:rPr lang="es-ES" sz="1200" b="1" dirty="0">
                          <a:latin typeface="Century Gothic" panose="020B0502020202020204" pitchFamily="34" charset="0"/>
                        </a:rPr>
                        <a:t>SITE</a:t>
                      </a:r>
                    </a:p>
                  </a:txBody>
                  <a:tcPr>
                    <a:solidFill>
                      <a:schemeClr val="bg1"/>
                    </a:solidFill>
                  </a:tcPr>
                </a:tc>
                <a:tc>
                  <a:txBody>
                    <a:bodyPr/>
                    <a:lstStyle/>
                    <a:p>
                      <a:pPr algn="ctr"/>
                      <a:r>
                        <a:rPr lang="es-ES" sz="1200" b="1" dirty="0">
                          <a:latin typeface="Century Gothic" panose="020B0502020202020204" pitchFamily="34" charset="0"/>
                        </a:rPr>
                        <a:t>DATE</a:t>
                      </a:r>
                    </a:p>
                  </a:txBody>
                  <a:tcPr>
                    <a:solidFill>
                      <a:schemeClr val="bg1"/>
                    </a:solidFill>
                  </a:tcPr>
                </a:tc>
                <a:tc>
                  <a:txBody>
                    <a:bodyPr/>
                    <a:lstStyle/>
                    <a:p>
                      <a:pPr algn="ctr"/>
                      <a:r>
                        <a:rPr lang="es-ES" sz="1200" b="1" dirty="0">
                          <a:latin typeface="Century Gothic" panose="020B0502020202020204" pitchFamily="34" charset="0"/>
                        </a:rPr>
                        <a:t>NUMBER OF ESCAPES</a:t>
                      </a:r>
                    </a:p>
                  </a:txBody>
                  <a:tcPr>
                    <a:solidFill>
                      <a:schemeClr val="bg1"/>
                    </a:solidFill>
                  </a:tcPr>
                </a:tc>
                <a:tc>
                  <a:txBody>
                    <a:bodyPr/>
                    <a:lstStyle/>
                    <a:p>
                      <a:pPr algn="ctr"/>
                      <a:r>
                        <a:rPr lang="es-ES" sz="1200" b="1" dirty="0">
                          <a:latin typeface="Century Gothic" panose="020B0502020202020204" pitchFamily="34" charset="0"/>
                        </a:rPr>
                        <a:t>CAUSE</a:t>
                      </a:r>
                    </a:p>
                  </a:txBody>
                  <a:tcPr>
                    <a:solidFill>
                      <a:schemeClr val="bg1"/>
                    </a:solidFill>
                  </a:tcPr>
                </a:tc>
                <a:extLst>
                  <a:ext uri="{0D108BD9-81ED-4DB2-BD59-A6C34878D82A}">
                    <a16:rowId xmlns:a16="http://schemas.microsoft.com/office/drawing/2014/main" val="1710326897"/>
                  </a:ext>
                </a:extLst>
              </a:tr>
              <a:tr h="260238">
                <a:tc>
                  <a:txBody>
                    <a:bodyPr/>
                    <a:lstStyle/>
                    <a:p>
                      <a:pPr algn="ctr"/>
                      <a:r>
                        <a:rPr lang="es-ES" sz="1200" b="1" dirty="0" err="1">
                          <a:latin typeface="Century Gothic" panose="020B0502020202020204" pitchFamily="34" charset="0"/>
                        </a:rPr>
                        <a:t>Colonsay</a:t>
                      </a:r>
                      <a:endParaRPr lang="es-ES" sz="1200" b="1" dirty="0">
                        <a:latin typeface="Century Gothic" panose="020B0502020202020204" pitchFamily="34" charset="0"/>
                      </a:endParaRPr>
                    </a:p>
                    <a:p>
                      <a:pPr algn="ctr"/>
                      <a:r>
                        <a:rPr lang="es-ES" sz="1200" b="1" dirty="0">
                          <a:latin typeface="Century Gothic" panose="020B0502020202020204" pitchFamily="34" charset="0"/>
                        </a:rPr>
                        <a:t>Scotland</a:t>
                      </a:r>
                    </a:p>
                  </a:txBody>
                  <a:tcPr>
                    <a:solidFill>
                      <a:schemeClr val="bg1"/>
                    </a:solidFill>
                  </a:tcPr>
                </a:tc>
                <a:tc>
                  <a:txBody>
                    <a:bodyPr/>
                    <a:lstStyle/>
                    <a:p>
                      <a:pPr algn="ctr"/>
                      <a:r>
                        <a:rPr lang="es-ES" sz="1200" b="1" dirty="0">
                          <a:latin typeface="Century Gothic" panose="020B0502020202020204" pitchFamily="34" charset="0"/>
                        </a:rPr>
                        <a:t>16.06.2022</a:t>
                      </a:r>
                    </a:p>
                  </a:txBody>
                  <a:tcPr>
                    <a:solidFill>
                      <a:schemeClr val="bg1"/>
                    </a:solidFill>
                  </a:tcPr>
                </a:tc>
                <a:tc>
                  <a:txBody>
                    <a:bodyPr/>
                    <a:lstStyle/>
                    <a:p>
                      <a:pPr algn="ctr"/>
                      <a:r>
                        <a:rPr lang="es-ES" sz="1200" b="1">
                          <a:latin typeface="Century Gothic"/>
                        </a:rPr>
                        <a:t>17 500</a:t>
                      </a:r>
                      <a:endParaRPr lang="es-ES" sz="1200" b="1" dirty="0">
                        <a:latin typeface="Century Gothic"/>
                      </a:endParaRPr>
                    </a:p>
                  </a:txBody>
                  <a:tcPr>
                    <a:solidFill>
                      <a:schemeClr val="bg1"/>
                    </a:solidFill>
                  </a:tcPr>
                </a:tc>
                <a:tc>
                  <a:txBody>
                    <a:bodyPr/>
                    <a:lstStyle/>
                    <a:p>
                      <a:pPr algn="ctr"/>
                      <a:r>
                        <a:rPr lang="es-ES" sz="1200" b="1" dirty="0" err="1">
                          <a:solidFill>
                            <a:schemeClr val="tx1"/>
                          </a:solidFill>
                          <a:latin typeface="Century Gothic" panose="020B0502020202020204" pitchFamily="34" charset="0"/>
                        </a:rPr>
                        <a:t>Seal</a:t>
                      </a:r>
                      <a:r>
                        <a:rPr lang="es-ES" sz="1200" b="1" dirty="0">
                          <a:solidFill>
                            <a:schemeClr val="tx1"/>
                          </a:solidFill>
                          <a:latin typeface="Century Gothic" panose="020B0502020202020204" pitchFamily="34" charset="0"/>
                        </a:rPr>
                        <a:t>/net </a:t>
                      </a:r>
                      <a:r>
                        <a:rPr lang="es-ES" sz="1200" b="1" dirty="0" err="1">
                          <a:solidFill>
                            <a:schemeClr val="tx1"/>
                          </a:solidFill>
                          <a:latin typeface="Century Gothic" panose="020B0502020202020204" pitchFamily="34" charset="0"/>
                        </a:rPr>
                        <a:t>tension</a:t>
                      </a:r>
                      <a:endParaRPr lang="es-ES" sz="1200" b="1" dirty="0">
                        <a:solidFill>
                          <a:schemeClr val="tx1"/>
                        </a:solidFill>
                        <a:latin typeface="Century Gothic" panose="020B0502020202020204" pitchFamily="34" charset="0"/>
                      </a:endParaRPr>
                    </a:p>
                  </a:txBody>
                  <a:tcPr>
                    <a:solidFill>
                      <a:schemeClr val="bg1"/>
                    </a:solidFill>
                  </a:tcPr>
                </a:tc>
                <a:extLst>
                  <a:ext uri="{0D108BD9-81ED-4DB2-BD59-A6C34878D82A}">
                    <a16:rowId xmlns:a16="http://schemas.microsoft.com/office/drawing/2014/main" val="3773703576"/>
                  </a:ext>
                </a:extLst>
              </a:tr>
            </a:tbl>
          </a:graphicData>
        </a:graphic>
      </p:graphicFrame>
      <p:sp>
        <p:nvSpPr>
          <p:cNvPr id="23" name="TextBox 22">
            <a:extLst>
              <a:ext uri="{FF2B5EF4-FFF2-40B4-BE49-F238E27FC236}">
                <a16:creationId xmlns:a16="http://schemas.microsoft.com/office/drawing/2014/main" id="{326E5594-E834-404A-A8EE-346B5F233579}"/>
              </a:ext>
            </a:extLst>
          </p:cNvPr>
          <p:cNvSpPr txBox="1"/>
          <p:nvPr/>
        </p:nvSpPr>
        <p:spPr>
          <a:xfrm>
            <a:off x="507999" y="5398608"/>
            <a:ext cx="472163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RECOMMENDATIONS</a:t>
            </a:r>
            <a:endParaRPr kumimoji="0" lang="nb-NO"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6" name="Rectangle 5">
            <a:extLst>
              <a:ext uri="{FF2B5EF4-FFF2-40B4-BE49-F238E27FC236}">
                <a16:creationId xmlns:a16="http://schemas.microsoft.com/office/drawing/2014/main" id="{0E32DBC0-1E6C-4FCB-AEC7-7935680A0E2F}"/>
              </a:ext>
            </a:extLst>
          </p:cNvPr>
          <p:cNvSpPr/>
          <p:nvPr/>
        </p:nvSpPr>
        <p:spPr>
          <a:xfrm>
            <a:off x="507999" y="2032761"/>
            <a:ext cx="7452094" cy="1477328"/>
          </a:xfrm>
          <a:prstGeom prst="rect">
            <a:avLst/>
          </a:prstGeom>
          <a:solidFill>
            <a:schemeClr val="bg1">
              <a:lumMod val="85000"/>
            </a:schemeClr>
          </a:solidFill>
          <a:ln>
            <a:solidFill>
              <a:schemeClr val="tx1">
                <a:lumMod val="50000"/>
                <a:lumOff val="5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err="1">
                <a:ln>
                  <a:noFill/>
                </a:ln>
                <a:effectLst/>
                <a:uLnTx/>
                <a:uFillTx/>
                <a:latin typeface="Century Gothic" panose="020B0502020202020204" pitchFamily="34" charset="0"/>
                <a:ea typeface="+mn-ea"/>
                <a:cs typeface="+mn-cs"/>
              </a:rPr>
              <a:t>What</a:t>
            </a:r>
            <a:r>
              <a:rPr kumimoji="0" lang="es-ES" sz="1400" b="1" i="0" u="none" strike="noStrike" kern="1200" cap="none" spc="0" normalizeH="0" baseline="0" noProof="0" dirty="0">
                <a:ln>
                  <a:noFill/>
                </a:ln>
                <a:effectLst/>
                <a:uLnTx/>
                <a:uFillTx/>
                <a:latin typeface="Century Gothic" panose="020B0502020202020204" pitchFamily="34" charset="0"/>
                <a:ea typeface="+mn-ea"/>
                <a:cs typeface="+mn-cs"/>
              </a:rPr>
              <a:t> </a:t>
            </a:r>
            <a:r>
              <a:rPr lang="es-ES" sz="1400" b="1" dirty="0">
                <a:latin typeface="Century Gothic" panose="020B0502020202020204" pitchFamily="34" charset="0"/>
              </a:rPr>
              <a:t>h</a:t>
            </a:r>
            <a:r>
              <a:rPr kumimoji="0" lang="es-ES" sz="1400" b="1" i="0" u="none" strike="noStrike" kern="1200" cap="none" spc="0" normalizeH="0" baseline="0" noProof="0" dirty="0" err="1">
                <a:ln>
                  <a:noFill/>
                </a:ln>
                <a:effectLst/>
                <a:uLnTx/>
                <a:uFillTx/>
                <a:latin typeface="Century Gothic" panose="020B0502020202020204" pitchFamily="34" charset="0"/>
                <a:ea typeface="+mn-ea"/>
                <a:cs typeface="+mn-cs"/>
              </a:rPr>
              <a:t>appened</a:t>
            </a:r>
            <a:r>
              <a:rPr kumimoji="0" lang="es-ES" sz="1400" b="1" i="0" u="none" strike="noStrike" kern="1200" cap="none" spc="0" normalizeH="0" baseline="0" noProof="0" dirty="0">
                <a:ln>
                  <a:noFill/>
                </a:ln>
                <a:effectLst/>
                <a:uLnTx/>
                <a:uFillTx/>
                <a:latin typeface="Century Gothic" panose="020B050202020202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effectLst/>
              <a:uLnTx/>
              <a:uFillTx/>
              <a:latin typeface="Century Gothic" panose="020B0502020202020204" pitchFamily="34" charset="0"/>
              <a:ea typeface="+mn-ea"/>
              <a:cs typeface="+mn-cs"/>
            </a:endParaRPr>
          </a:p>
          <a:p>
            <a:pPr>
              <a:defRPr/>
            </a:pPr>
            <a:r>
              <a:rPr lang="en-US" sz="1200" dirty="0">
                <a:solidFill>
                  <a:prstClr val="black"/>
                </a:solidFill>
                <a:latin typeface="Century Gothic" panose="020B0502020202020204" pitchFamily="34" charset="0"/>
              </a:rPr>
              <a:t>The cage net was checked 24hrs prior to harvest , net was shallowed and harvest completed , cage net and </a:t>
            </a:r>
            <a:r>
              <a:rPr lang="en-US" sz="1200" dirty="0" err="1">
                <a:solidFill>
                  <a:prstClr val="black"/>
                </a:solidFill>
                <a:latin typeface="Century Gothic" panose="020B0502020202020204" pitchFamily="34" charset="0"/>
              </a:rPr>
              <a:t>Froya</a:t>
            </a:r>
            <a:r>
              <a:rPr lang="en-US" sz="1200" dirty="0">
                <a:solidFill>
                  <a:prstClr val="black"/>
                </a:solidFill>
                <a:latin typeface="Century Gothic" panose="020B0502020202020204" pitchFamily="34" charset="0"/>
              </a:rPr>
              <a:t> ring lowered , seal noticed in cage the next day , ROV put into cage and noted a hole on base at the double mesh on the bottom of a vertical , but also that the net at that point  was highly tensioned , PG net was deployed to cover the hole till divers could rectify.</a:t>
            </a:r>
          </a:p>
          <a:p>
            <a:pPr algn="l" fontAlgn="t"/>
            <a:endParaRPr lang="en-US" sz="1400" b="0" i="0" u="none" strike="noStrike" dirty="0">
              <a:effectLst/>
              <a:latin typeface="Calibri" panose="020F0502020204030204" pitchFamily="34" charset="0"/>
            </a:endParaRPr>
          </a:p>
        </p:txBody>
      </p:sp>
      <p:sp>
        <p:nvSpPr>
          <p:cNvPr id="16" name="Rectangle 15">
            <a:extLst>
              <a:ext uri="{FF2B5EF4-FFF2-40B4-BE49-F238E27FC236}">
                <a16:creationId xmlns:a16="http://schemas.microsoft.com/office/drawing/2014/main" id="{F188305C-AED7-13A5-31FE-A0CE239EAFB6}"/>
              </a:ext>
            </a:extLst>
          </p:cNvPr>
          <p:cNvSpPr/>
          <p:nvPr/>
        </p:nvSpPr>
        <p:spPr>
          <a:xfrm>
            <a:off x="511175" y="3726008"/>
            <a:ext cx="7452093" cy="1046440"/>
          </a:xfrm>
          <a:prstGeom prst="rect">
            <a:avLst/>
          </a:prstGeom>
          <a:solidFill>
            <a:schemeClr val="bg1">
              <a:lumMod val="85000"/>
            </a:schemeClr>
          </a:solidFill>
          <a:ln>
            <a:solidFill>
              <a:schemeClr val="tx1">
                <a:lumMod val="50000"/>
                <a:lumOff val="5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Why</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did</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it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happen</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It would appear that a seal had made an initial breach in the net post harvest operation, but also that a couple of ties had come off the net and </a:t>
            </a:r>
            <a:r>
              <a:rPr kumimoji="0" lang="en-US" sz="120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Froya</a:t>
            </a:r>
            <a:r>
              <a:rPr kumimoji="0" lang="en-US" sz="120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ring on either side of the hole causing the </a:t>
            </a:r>
            <a:r>
              <a:rPr kumimoji="0" lang="en-US" sz="120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Froya</a:t>
            </a:r>
            <a:r>
              <a:rPr kumimoji="0" lang="en-US" sz="120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ring to drop and creating tension on the point where the net was connected and the net tore further. </a:t>
            </a:r>
          </a:p>
        </p:txBody>
      </p:sp>
      <p:sp>
        <p:nvSpPr>
          <p:cNvPr id="27" name="Rectangle: Top Corners Rounded 26">
            <a:extLst>
              <a:ext uri="{FF2B5EF4-FFF2-40B4-BE49-F238E27FC236}">
                <a16:creationId xmlns:a16="http://schemas.microsoft.com/office/drawing/2014/main" id="{8411F2CD-CEDA-026D-656F-A99EF3FAB632}"/>
              </a:ext>
            </a:extLst>
          </p:cNvPr>
          <p:cNvSpPr/>
          <p:nvPr/>
        </p:nvSpPr>
        <p:spPr>
          <a:xfrm>
            <a:off x="8395856" y="269217"/>
            <a:ext cx="3676072" cy="3872953"/>
          </a:xfrm>
          <a:prstGeom prst="round2Same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b="0" i="0"/>
            </a:pPr>
            <a:r>
              <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TAKE ACTION</a:t>
            </a:r>
            <a:r>
              <a:rPr kumimoji="0" lang="1044"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endPar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b="0" i="0"/>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algn="ctr"/>
            <a:r>
              <a:rPr lang="en-CA" sz="1600" dirty="0">
                <a:solidFill>
                  <a:schemeClr val="tx1"/>
                </a:solidFill>
                <a:latin typeface="Century Gothic" panose="020B0502020202020204" pitchFamily="34" charset="0"/>
              </a:rPr>
              <a:t>Could you have suffered this incident?</a:t>
            </a:r>
          </a:p>
          <a:p>
            <a:pPr algn="ctr"/>
            <a:endParaRPr lang="en-CA" sz="1600" dirty="0">
              <a:solidFill>
                <a:schemeClr val="tx1"/>
              </a:solidFill>
              <a:latin typeface="Century Gothic" panose="020B0502020202020204" pitchFamily="34" charset="0"/>
            </a:endParaRPr>
          </a:p>
          <a:p>
            <a:pPr algn="ctr"/>
            <a:r>
              <a:rPr lang="en-CA" sz="1600" dirty="0">
                <a:solidFill>
                  <a:schemeClr val="tx1"/>
                </a:solidFill>
                <a:latin typeface="Century Gothic" panose="020B0502020202020204" pitchFamily="34" charset="0"/>
              </a:rPr>
              <a:t>Do you record network inspections at your site?</a:t>
            </a:r>
          </a:p>
          <a:p>
            <a:pPr algn="ctr"/>
            <a:endParaRPr lang="en-CA" sz="1600" dirty="0">
              <a:solidFill>
                <a:schemeClr val="tx1"/>
              </a:solidFill>
              <a:latin typeface="Century Gothic" panose="020B0502020202020204" pitchFamily="34" charset="0"/>
            </a:endParaRPr>
          </a:p>
          <a:p>
            <a:pPr algn="ctr"/>
            <a:r>
              <a:rPr lang="en-CA" sz="1600" dirty="0">
                <a:solidFill>
                  <a:schemeClr val="tx1"/>
                </a:solidFill>
                <a:latin typeface="Century Gothic" panose="020B0502020202020204" pitchFamily="34" charset="0"/>
              </a:rPr>
              <a:t>Are there comprehensive procedures for the use and control of ropes during net handling?</a:t>
            </a:r>
            <a:endPar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pic>
        <p:nvPicPr>
          <p:cNvPr id="28" name="Picture 27">
            <a:extLst>
              <a:ext uri="{FF2B5EF4-FFF2-40B4-BE49-F238E27FC236}">
                <a16:creationId xmlns:a16="http://schemas.microsoft.com/office/drawing/2014/main" id="{8683BAB7-F3D1-B1D7-771F-F0DCC61702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5856" y="4142170"/>
            <a:ext cx="3676072" cy="2446612"/>
          </a:xfrm>
          <a:prstGeom prst="rect">
            <a:avLst/>
          </a:prstGeom>
          <a:ln>
            <a:solidFill>
              <a:schemeClr val="tx1"/>
            </a:solidFill>
          </a:ln>
        </p:spPr>
      </p:pic>
      <p:pic>
        <p:nvPicPr>
          <p:cNvPr id="12" name="Picture 11">
            <a:extLst>
              <a:ext uri="{FF2B5EF4-FFF2-40B4-BE49-F238E27FC236}">
                <a16:creationId xmlns:a16="http://schemas.microsoft.com/office/drawing/2014/main" id="{40467756-BC7C-BA7D-D580-5D7868E48D91}"/>
              </a:ext>
            </a:extLst>
          </p:cNvPr>
          <p:cNvPicPr>
            <a:picLocks noChangeAspect="1"/>
          </p:cNvPicPr>
          <p:nvPr/>
        </p:nvPicPr>
        <p:blipFill>
          <a:blip r:embed="rId4"/>
          <a:stretch>
            <a:fillRect/>
          </a:stretch>
        </p:blipFill>
        <p:spPr>
          <a:xfrm>
            <a:off x="10187270" y="4142170"/>
            <a:ext cx="1884658" cy="2512877"/>
          </a:xfrm>
          <a:prstGeom prst="rect">
            <a:avLst/>
          </a:prstGeom>
        </p:spPr>
      </p:pic>
      <p:pic>
        <p:nvPicPr>
          <p:cNvPr id="14" name="Picture 13">
            <a:extLst>
              <a:ext uri="{FF2B5EF4-FFF2-40B4-BE49-F238E27FC236}">
                <a16:creationId xmlns:a16="http://schemas.microsoft.com/office/drawing/2014/main" id="{329378D3-C06B-7DDE-5A41-6E4BECF8A488}"/>
              </a:ext>
            </a:extLst>
          </p:cNvPr>
          <p:cNvPicPr>
            <a:picLocks noChangeAspect="1"/>
          </p:cNvPicPr>
          <p:nvPr/>
        </p:nvPicPr>
        <p:blipFill>
          <a:blip r:embed="rId5"/>
          <a:stretch>
            <a:fillRect/>
          </a:stretch>
        </p:blipFill>
        <p:spPr>
          <a:xfrm>
            <a:off x="8291168" y="4142170"/>
            <a:ext cx="1896102" cy="2528136"/>
          </a:xfrm>
          <a:prstGeom prst="rect">
            <a:avLst/>
          </a:prstGeom>
        </p:spPr>
      </p:pic>
    </p:spTree>
    <p:extLst>
      <p:ext uri="{BB962C8B-B14F-4D97-AF65-F5344CB8AC3E}">
        <p14:creationId xmlns:p14="http://schemas.microsoft.com/office/powerpoint/2010/main" val="227820842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DF52591-712B-44EE-AF67-9F156E2E5C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3017" y="0"/>
            <a:ext cx="1856509" cy="1311904"/>
          </a:xfrm>
          <a:prstGeom prst="rect">
            <a:avLst/>
          </a:prstGeom>
        </p:spPr>
      </p:pic>
      <p:sp>
        <p:nvSpPr>
          <p:cNvPr id="2" name="Marcador de texto 1"/>
          <p:cNvSpPr>
            <a:spLocks noGrp="1"/>
          </p:cNvSpPr>
          <p:nvPr>
            <p:ph type="body" sz="quarter" idx="11"/>
          </p:nvPr>
        </p:nvSpPr>
        <p:spPr>
          <a:xfrm>
            <a:off x="508000" y="749054"/>
            <a:ext cx="7264400" cy="541084"/>
          </a:xfrm>
        </p:spPr>
        <p:txBody>
          <a:bodyPr>
            <a:normAutofit/>
          </a:bodyPr>
          <a:lstStyle/>
          <a:p>
            <a:pPr marL="0" indent="0">
              <a:buNone/>
            </a:pPr>
            <a:r>
              <a:rPr lang="es-ES" sz="2400" dirty="0"/>
              <a:t>Escape </a:t>
            </a:r>
            <a:r>
              <a:rPr lang="es-ES" sz="2400" dirty="0" err="1"/>
              <a:t>Incident</a:t>
            </a:r>
            <a:r>
              <a:rPr lang="es-ES" sz="2400" dirty="0"/>
              <a:t> </a:t>
            </a:r>
            <a:r>
              <a:rPr lang="es-ES" sz="2400" dirty="0" err="1"/>
              <a:t>Information</a:t>
            </a:r>
            <a:r>
              <a:rPr lang="es-ES" sz="2400" dirty="0"/>
              <a:t> </a:t>
            </a:r>
            <a:r>
              <a:rPr lang="es-ES" sz="2400" dirty="0" err="1"/>
              <a:t>Sheet</a:t>
            </a:r>
            <a:endParaRPr lang="es-ES" sz="2400" dirty="0"/>
          </a:p>
        </p:txBody>
      </p:sp>
      <p:sp>
        <p:nvSpPr>
          <p:cNvPr id="5" name="TextBox 4">
            <a:extLst>
              <a:ext uri="{FF2B5EF4-FFF2-40B4-BE49-F238E27FC236}">
                <a16:creationId xmlns:a16="http://schemas.microsoft.com/office/drawing/2014/main" id="{CFFB1729-C431-49BE-BA7F-B46AFEB6B2F8}"/>
              </a:ext>
            </a:extLst>
          </p:cNvPr>
          <p:cNvSpPr txBox="1"/>
          <p:nvPr/>
        </p:nvSpPr>
        <p:spPr>
          <a:xfrm>
            <a:off x="507999" y="229021"/>
            <a:ext cx="2133600" cy="261610"/>
          </a:xfrm>
          <a:prstGeom prst="rect">
            <a:avLst/>
          </a:prstGeom>
          <a:solidFill>
            <a:schemeClr val="bg1"/>
          </a:solidFill>
        </p:spPr>
        <p:txBody>
          <a:bodyPr wrap="square" rtlCol="0">
            <a:spAutoFit/>
          </a:bodyPr>
          <a:lstStyle/>
          <a:p>
            <a:r>
              <a:rPr lang="es-ES" sz="1100" b="1" dirty="0">
                <a:solidFill>
                  <a:schemeClr val="bg1">
                    <a:lumMod val="65000"/>
                  </a:schemeClr>
                </a:solidFill>
                <a:latin typeface="Century Gothic" panose="020B0502020202020204" pitchFamily="34" charset="0"/>
              </a:rPr>
              <a:t>Escape </a:t>
            </a:r>
            <a:r>
              <a:rPr lang="es-ES" sz="1100" b="1" dirty="0" err="1">
                <a:solidFill>
                  <a:schemeClr val="bg1">
                    <a:lumMod val="65000"/>
                  </a:schemeClr>
                </a:solidFill>
                <a:latin typeface="Century Gothic" panose="020B0502020202020204" pitchFamily="34" charset="0"/>
              </a:rPr>
              <a:t>Information</a:t>
            </a:r>
            <a:r>
              <a:rPr lang="es-ES" sz="1100" b="1" dirty="0">
                <a:solidFill>
                  <a:schemeClr val="bg1">
                    <a:lumMod val="65000"/>
                  </a:schemeClr>
                </a:solidFill>
                <a:latin typeface="Century Gothic" panose="020B0502020202020204" pitchFamily="34" charset="0"/>
              </a:rPr>
              <a:t> </a:t>
            </a:r>
            <a:r>
              <a:rPr lang="es-ES" sz="1100" b="1" dirty="0" err="1">
                <a:solidFill>
                  <a:schemeClr val="bg1">
                    <a:lumMod val="65000"/>
                  </a:schemeClr>
                </a:solidFill>
                <a:latin typeface="Century Gothic" panose="020B0502020202020204" pitchFamily="34" charset="0"/>
              </a:rPr>
              <a:t>Sheet</a:t>
            </a:r>
            <a:endParaRPr lang="es-ES" sz="1100" b="1" dirty="0">
              <a:solidFill>
                <a:schemeClr val="bg1">
                  <a:lumMod val="65000"/>
                </a:schemeClr>
              </a:solidFill>
              <a:latin typeface="Century Gothic" panose="020B0502020202020204" pitchFamily="34" charset="0"/>
            </a:endParaRPr>
          </a:p>
        </p:txBody>
      </p:sp>
      <p:graphicFrame>
        <p:nvGraphicFramePr>
          <p:cNvPr id="11" name="Table 10">
            <a:extLst>
              <a:ext uri="{FF2B5EF4-FFF2-40B4-BE49-F238E27FC236}">
                <a16:creationId xmlns:a16="http://schemas.microsoft.com/office/drawing/2014/main" id="{AA28E66B-B15B-4479-88D0-CA88FB54F73E}"/>
              </a:ext>
            </a:extLst>
          </p:cNvPr>
          <p:cNvGraphicFramePr>
            <a:graphicFrameLocks noGrp="1"/>
          </p:cNvGraphicFramePr>
          <p:nvPr>
            <p:extLst>
              <p:ext uri="{D42A27DB-BD31-4B8C-83A1-F6EECF244321}">
                <p14:modId xmlns:p14="http://schemas.microsoft.com/office/powerpoint/2010/main" val="1968779110"/>
              </p:ext>
            </p:extLst>
          </p:nvPr>
        </p:nvGraphicFramePr>
        <p:xfrm>
          <a:off x="414068" y="1219353"/>
          <a:ext cx="7578175" cy="731520"/>
        </p:xfrm>
        <a:graphic>
          <a:graphicData uri="http://schemas.openxmlformats.org/drawingml/2006/table">
            <a:tbl>
              <a:tblPr firstRow="1" bandRow="1">
                <a:tableStyleId>{5940675A-B579-460E-94D1-54222C63F5DA}</a:tableStyleId>
              </a:tblPr>
              <a:tblGrid>
                <a:gridCol w="1935203">
                  <a:extLst>
                    <a:ext uri="{9D8B030D-6E8A-4147-A177-3AD203B41FA5}">
                      <a16:colId xmlns:a16="http://schemas.microsoft.com/office/drawing/2014/main" val="559888924"/>
                    </a:ext>
                  </a:extLst>
                </a:gridCol>
                <a:gridCol w="945369">
                  <a:extLst>
                    <a:ext uri="{9D8B030D-6E8A-4147-A177-3AD203B41FA5}">
                      <a16:colId xmlns:a16="http://schemas.microsoft.com/office/drawing/2014/main" val="4135136487"/>
                    </a:ext>
                  </a:extLst>
                </a:gridCol>
                <a:gridCol w="1929721">
                  <a:extLst>
                    <a:ext uri="{9D8B030D-6E8A-4147-A177-3AD203B41FA5}">
                      <a16:colId xmlns:a16="http://schemas.microsoft.com/office/drawing/2014/main" val="817988030"/>
                    </a:ext>
                  </a:extLst>
                </a:gridCol>
                <a:gridCol w="2767882">
                  <a:extLst>
                    <a:ext uri="{9D8B030D-6E8A-4147-A177-3AD203B41FA5}">
                      <a16:colId xmlns:a16="http://schemas.microsoft.com/office/drawing/2014/main" val="987451402"/>
                    </a:ext>
                  </a:extLst>
                </a:gridCol>
              </a:tblGrid>
              <a:tr h="257658">
                <a:tc>
                  <a:txBody>
                    <a:bodyPr/>
                    <a:lstStyle/>
                    <a:p>
                      <a:pPr algn="ctr"/>
                      <a:r>
                        <a:rPr lang="es-ES" sz="1200" b="1" dirty="0" err="1">
                          <a:latin typeface="Century Gothic" panose="020B0502020202020204" pitchFamily="34" charset="0"/>
                        </a:rPr>
                        <a:t>Site</a:t>
                      </a:r>
                      <a:endParaRPr lang="es-ES" sz="1200" b="1" dirty="0">
                        <a:latin typeface="Century Gothic" panose="020B0502020202020204" pitchFamily="34" charset="0"/>
                      </a:endParaRPr>
                    </a:p>
                  </a:txBody>
                  <a:tcPr>
                    <a:solidFill>
                      <a:schemeClr val="bg1"/>
                    </a:solidFill>
                  </a:tcPr>
                </a:tc>
                <a:tc>
                  <a:txBody>
                    <a:bodyPr/>
                    <a:lstStyle/>
                    <a:p>
                      <a:pPr algn="ctr"/>
                      <a:r>
                        <a:rPr lang="es-ES" sz="1200" b="1" dirty="0">
                          <a:latin typeface="Century Gothic" panose="020B0502020202020204" pitchFamily="34" charset="0"/>
                        </a:rPr>
                        <a:t>Date</a:t>
                      </a:r>
                    </a:p>
                  </a:txBody>
                  <a:tcPr>
                    <a:solidFill>
                      <a:schemeClr val="bg1"/>
                    </a:solidFill>
                  </a:tcPr>
                </a:tc>
                <a:tc>
                  <a:txBody>
                    <a:bodyPr/>
                    <a:lstStyle/>
                    <a:p>
                      <a:pPr algn="ctr"/>
                      <a:r>
                        <a:rPr lang="es-ES" sz="1200" b="1" dirty="0" err="1">
                          <a:latin typeface="Century Gothic" panose="020B0502020202020204" pitchFamily="34" charset="0"/>
                        </a:rPr>
                        <a:t>Number</a:t>
                      </a:r>
                      <a:r>
                        <a:rPr lang="es-ES" sz="1200" b="1" dirty="0">
                          <a:latin typeface="Century Gothic" panose="020B0502020202020204" pitchFamily="34" charset="0"/>
                        </a:rPr>
                        <a:t> </a:t>
                      </a:r>
                      <a:r>
                        <a:rPr lang="es-ES" sz="1200" b="1" dirty="0" err="1">
                          <a:latin typeface="Century Gothic" panose="020B0502020202020204" pitchFamily="34" charset="0"/>
                        </a:rPr>
                        <a:t>of</a:t>
                      </a:r>
                      <a:r>
                        <a:rPr lang="es-ES" sz="1200" b="1" dirty="0">
                          <a:latin typeface="Century Gothic" panose="020B0502020202020204" pitchFamily="34" charset="0"/>
                        </a:rPr>
                        <a:t> Escapes</a:t>
                      </a:r>
                    </a:p>
                  </a:txBody>
                  <a:tcPr>
                    <a:solidFill>
                      <a:schemeClr val="bg1"/>
                    </a:solidFill>
                  </a:tcPr>
                </a:tc>
                <a:tc>
                  <a:txBody>
                    <a:bodyPr/>
                    <a:lstStyle/>
                    <a:p>
                      <a:pPr algn="ctr"/>
                      <a:r>
                        <a:rPr lang="es-ES" sz="1200" b="1" dirty="0">
                          <a:latin typeface="Century Gothic" panose="020B0502020202020204" pitchFamily="34" charset="0"/>
                        </a:rPr>
                        <a:t>Cause</a:t>
                      </a:r>
                    </a:p>
                  </a:txBody>
                  <a:tcPr>
                    <a:solidFill>
                      <a:schemeClr val="bg1"/>
                    </a:solidFill>
                  </a:tcPr>
                </a:tc>
                <a:extLst>
                  <a:ext uri="{0D108BD9-81ED-4DB2-BD59-A6C34878D82A}">
                    <a16:rowId xmlns:a16="http://schemas.microsoft.com/office/drawing/2014/main" val="1710326897"/>
                  </a:ext>
                </a:extLst>
              </a:tr>
              <a:tr h="429428">
                <a:tc>
                  <a:txBody>
                    <a:bodyPr/>
                    <a:lstStyle/>
                    <a:p>
                      <a:pPr algn="ctr"/>
                      <a:r>
                        <a:rPr lang="es-ES" sz="1200" b="1" dirty="0" err="1">
                          <a:latin typeface="Century Gothic" panose="020B0502020202020204" pitchFamily="34" charset="0"/>
                        </a:rPr>
                        <a:t>Storvika</a:t>
                      </a:r>
                      <a:r>
                        <a:rPr lang="es-ES" sz="1200" b="1" dirty="0">
                          <a:latin typeface="Century Gothic" panose="020B0502020202020204" pitchFamily="34" charset="0"/>
                        </a:rPr>
                        <a:t> V</a:t>
                      </a:r>
                    </a:p>
                    <a:p>
                      <a:pPr algn="ctr"/>
                      <a:r>
                        <a:rPr lang="es-ES" sz="1200" b="1" dirty="0" err="1">
                          <a:latin typeface="Century Gothic" panose="020B0502020202020204" pitchFamily="34" charset="0"/>
                        </a:rPr>
                        <a:t>Norway</a:t>
                      </a:r>
                      <a:r>
                        <a:rPr lang="es-ES" sz="1200" b="1" dirty="0">
                          <a:latin typeface="Century Gothic" panose="020B0502020202020204" pitchFamily="34" charset="0"/>
                        </a:rPr>
                        <a:t> North</a:t>
                      </a:r>
                    </a:p>
                  </a:txBody>
                  <a:tcPr>
                    <a:solidFill>
                      <a:schemeClr val="bg1"/>
                    </a:solidFill>
                  </a:tcPr>
                </a:tc>
                <a:tc>
                  <a:txBody>
                    <a:bodyPr/>
                    <a:lstStyle/>
                    <a:p>
                      <a:pPr algn="ctr"/>
                      <a:r>
                        <a:rPr lang="es-ES" sz="1200" b="1" dirty="0">
                          <a:latin typeface="Century Gothic" panose="020B0502020202020204" pitchFamily="34" charset="0"/>
                        </a:rPr>
                        <a:t>19.7.2022</a:t>
                      </a:r>
                    </a:p>
                  </a:txBody>
                  <a:tcPr>
                    <a:solidFill>
                      <a:schemeClr val="bg1"/>
                    </a:solidFill>
                  </a:tcPr>
                </a:tc>
                <a:tc>
                  <a:txBody>
                    <a:bodyPr/>
                    <a:lstStyle/>
                    <a:p>
                      <a:pPr algn="ctr"/>
                      <a:r>
                        <a:rPr lang="es-ES" sz="1200" b="1" dirty="0">
                          <a:latin typeface="Century Gothic" panose="020B0502020202020204" pitchFamily="34" charset="0"/>
                        </a:rPr>
                        <a:t>1</a:t>
                      </a:r>
                    </a:p>
                  </a:txBody>
                  <a:tcPr>
                    <a:solidFill>
                      <a:schemeClr val="bg1"/>
                    </a:solidFill>
                  </a:tcPr>
                </a:tc>
                <a:tc>
                  <a:txBody>
                    <a:bodyPr/>
                    <a:lstStyle/>
                    <a:p>
                      <a:pPr algn="ctr"/>
                      <a:r>
                        <a:rPr lang="es-ES" sz="1200" b="1" dirty="0" err="1">
                          <a:latin typeface="Century Gothic" panose="020B0502020202020204" pitchFamily="34" charset="0"/>
                        </a:rPr>
                        <a:t>Procedure</a:t>
                      </a:r>
                      <a:r>
                        <a:rPr lang="es-ES" sz="1200" b="1" dirty="0">
                          <a:latin typeface="Century Gothic" panose="020B0502020202020204" pitchFamily="34" charset="0"/>
                        </a:rPr>
                        <a:t> </a:t>
                      </a:r>
                      <a:r>
                        <a:rPr lang="es-ES" sz="1200" b="1" dirty="0" err="1">
                          <a:latin typeface="Century Gothic" panose="020B0502020202020204" pitchFamily="34" charset="0"/>
                        </a:rPr>
                        <a:t>not</a:t>
                      </a:r>
                      <a:r>
                        <a:rPr lang="es-ES" sz="1200" b="1" dirty="0">
                          <a:latin typeface="Century Gothic" panose="020B0502020202020204" pitchFamily="34" charset="0"/>
                        </a:rPr>
                        <a:t> </a:t>
                      </a:r>
                      <a:r>
                        <a:rPr lang="es-ES" sz="1200" b="1" dirty="0" err="1">
                          <a:latin typeface="Century Gothic" panose="020B0502020202020204" pitchFamily="34" charset="0"/>
                        </a:rPr>
                        <a:t>followed</a:t>
                      </a:r>
                      <a:endParaRPr lang="es-ES" sz="1200" b="1" dirty="0">
                        <a:latin typeface="Century Gothic" panose="020B0502020202020204" pitchFamily="34" charset="0"/>
                      </a:endParaRPr>
                    </a:p>
                  </a:txBody>
                  <a:tcPr>
                    <a:solidFill>
                      <a:schemeClr val="bg1"/>
                    </a:solidFill>
                  </a:tcPr>
                </a:tc>
                <a:extLst>
                  <a:ext uri="{0D108BD9-81ED-4DB2-BD59-A6C34878D82A}">
                    <a16:rowId xmlns:a16="http://schemas.microsoft.com/office/drawing/2014/main" val="3773703576"/>
                  </a:ext>
                </a:extLst>
              </a:tr>
            </a:tbl>
          </a:graphicData>
        </a:graphic>
      </p:graphicFrame>
      <p:sp>
        <p:nvSpPr>
          <p:cNvPr id="6" name="Rectangle 5">
            <a:extLst>
              <a:ext uri="{FF2B5EF4-FFF2-40B4-BE49-F238E27FC236}">
                <a16:creationId xmlns:a16="http://schemas.microsoft.com/office/drawing/2014/main" id="{0E32DBC0-1E6C-4FCB-AEC7-7935680A0E2F}"/>
              </a:ext>
            </a:extLst>
          </p:cNvPr>
          <p:cNvSpPr/>
          <p:nvPr/>
        </p:nvSpPr>
        <p:spPr>
          <a:xfrm>
            <a:off x="414067" y="2055102"/>
            <a:ext cx="7578175" cy="1384995"/>
          </a:xfrm>
          <a:prstGeom prst="rect">
            <a:avLst/>
          </a:prstGeom>
          <a:solidFill>
            <a:schemeClr val="bg1">
              <a:lumMod val="85000"/>
            </a:schemeClr>
          </a:solidFill>
          <a:ln>
            <a:solidFill>
              <a:schemeClr val="tx1">
                <a:lumMod val="50000"/>
                <a:lumOff val="50000"/>
              </a:schemeClr>
            </a:solidFill>
          </a:ln>
        </p:spPr>
        <p:txBody>
          <a:bodyPr wrap="square">
            <a:spAutoFit/>
          </a:bodyPr>
          <a:lstStyle/>
          <a:p>
            <a:r>
              <a:rPr lang="es-ES" sz="1200" b="1" dirty="0" err="1">
                <a:latin typeface="Century Gothic" panose="020B0502020202020204" pitchFamily="34" charset="0"/>
              </a:rPr>
              <a:t>What</a:t>
            </a:r>
            <a:r>
              <a:rPr lang="es-ES" sz="1200" b="1" dirty="0">
                <a:latin typeface="Century Gothic" panose="020B0502020202020204" pitchFamily="34" charset="0"/>
              </a:rPr>
              <a:t> </a:t>
            </a:r>
            <a:r>
              <a:rPr lang="es-ES" sz="1200" b="1" dirty="0" err="1">
                <a:latin typeface="Century Gothic" panose="020B0502020202020204" pitchFamily="34" charset="0"/>
              </a:rPr>
              <a:t>Happened</a:t>
            </a:r>
            <a:r>
              <a:rPr lang="es-ES" sz="1200" b="1" dirty="0">
                <a:latin typeface="Century Gothic" panose="020B0502020202020204" pitchFamily="34" charset="0"/>
              </a:rPr>
              <a:t>?</a:t>
            </a:r>
          </a:p>
          <a:p>
            <a:r>
              <a:rPr lang="en-GB" sz="1200" dirty="0">
                <a:latin typeface="Century Gothic" panose="020B0502020202020204" pitchFamily="34" charset="0"/>
                <a:ea typeface="Calibri" panose="020F0502020204030204" pitchFamily="34" charset="0"/>
                <a:cs typeface="Times New Roman" panose="02020603050405020304" pitchFamily="18" charset="0"/>
              </a:rPr>
              <a:t>The incident took place during sea lice counting. The work boat was docked at the pen and safety net installed according to procedure prior to operation start-up. As the operation started the position of the boat shifted, resulting in the re-positioning of the safety net in relation to the pen and the  crowded fish. Five fish were collected by net and lifted across the hand rail, now outside the safety net, to be transferred to personnel on the boat deck. At this moment one fish fell out of the net and into the sea below. </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29" name="Rectangle: Top Corners Rounded 28">
            <a:extLst>
              <a:ext uri="{FF2B5EF4-FFF2-40B4-BE49-F238E27FC236}">
                <a16:creationId xmlns:a16="http://schemas.microsoft.com/office/drawing/2014/main" id="{34C4D143-C977-F186-97CA-29CFF8AFCFDF}"/>
              </a:ext>
            </a:extLst>
          </p:cNvPr>
          <p:cNvSpPr/>
          <p:nvPr/>
        </p:nvSpPr>
        <p:spPr>
          <a:xfrm>
            <a:off x="8395856" y="359826"/>
            <a:ext cx="3676072" cy="3854695"/>
          </a:xfrm>
          <a:prstGeom prst="round2Same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b="0" i="0"/>
            </a:pPr>
            <a:r>
              <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TAKE ACTION</a:t>
            </a:r>
            <a:r>
              <a:rPr kumimoji="0" lang="1044"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endPar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b="0" i="0"/>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algn="ctr" rtl="0" fontAlgn="base"/>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Do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you</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ensure</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procedures</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are</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followed</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to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prevent</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escape</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risk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when</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handling live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fish</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at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the</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site</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a:t>
            </a:r>
          </a:p>
          <a:p>
            <a:pPr algn="ctr" rtl="0" fontAlgn="base"/>
            <a:endParaRPr lang="nb-NO" sz="1400" b="0" i="0" u="none" strike="noStrike" dirty="0">
              <a:solidFill>
                <a:srgbClr val="000000"/>
              </a:solidFill>
              <a:effectLst/>
              <a:latin typeface="Century Gothic" panose="020B0502020202020204" pitchFamily="34" charset="0"/>
            </a:endParaRPr>
          </a:p>
          <a:p>
            <a:pPr algn="ctr" rtl="0" fontAlgn="base"/>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Do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you</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ensure</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that</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equipment</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is used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correctly</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and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of</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sufficient</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a:t>
            </a:r>
            <a:r>
              <a:rPr kumimoji="0" lang="nb-NO" sz="1400" kern="1200" cap="none" spc="0" normalizeH="0" baseline="0" noProof="0" dirty="0" err="1">
                <a:ln>
                  <a:noFill/>
                </a:ln>
                <a:solidFill>
                  <a:srgbClr val="000000"/>
                </a:solidFill>
                <a:uLnTx/>
                <a:uFillTx/>
                <a:latin typeface="Century Gothic" panose="020B0502020202020204" pitchFamily="34" charset="0"/>
                <a:ea typeface="+mn-ea"/>
                <a:cs typeface="+mn-cs"/>
              </a:rPr>
              <a:t>dimension</a:t>
            </a:r>
            <a:r>
              <a:rPr kumimoji="0" lang="nb-NO" sz="1400" kern="1200" cap="none" spc="0" normalizeH="0" baseline="0" noProof="0" dirty="0">
                <a:ln>
                  <a:noFill/>
                </a:ln>
                <a:solidFill>
                  <a:srgbClr val="000000"/>
                </a:solidFill>
                <a:uLnTx/>
                <a:uFillTx/>
                <a:latin typeface="Century Gothic" panose="020B0502020202020204" pitchFamily="34" charset="0"/>
                <a:ea typeface="+mn-ea"/>
                <a:cs typeface="+mn-cs"/>
              </a:rPr>
              <a:t> for </a:t>
            </a:r>
            <a:endParaRPr kumimoji="0" lang="nb-NO" sz="11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 name="Rectangle 2">
            <a:extLst>
              <a:ext uri="{FF2B5EF4-FFF2-40B4-BE49-F238E27FC236}">
                <a16:creationId xmlns:a16="http://schemas.microsoft.com/office/drawing/2014/main" id="{FAE776D7-7636-B2BC-5BA8-9D89462BE535}"/>
              </a:ext>
            </a:extLst>
          </p:cNvPr>
          <p:cNvSpPr/>
          <p:nvPr/>
        </p:nvSpPr>
        <p:spPr>
          <a:xfrm>
            <a:off x="414068" y="3510024"/>
            <a:ext cx="7584526" cy="2040367"/>
          </a:xfrm>
          <a:prstGeom prst="rect">
            <a:avLst/>
          </a:prstGeom>
          <a:solidFill>
            <a:schemeClr val="bg1">
              <a:lumMod val="85000"/>
            </a:schemeClr>
          </a:solidFill>
          <a:ln>
            <a:solidFill>
              <a:schemeClr val="tx1">
                <a:lumMod val="50000"/>
                <a:lumOff val="50000"/>
              </a:schemeClr>
            </a:solidFill>
          </a:ln>
        </p:spPr>
        <p:txBody>
          <a:bodyPr wrap="square">
            <a:spAutoFit/>
          </a:bodyPr>
          <a:lstStyle/>
          <a:p>
            <a:r>
              <a:rPr lang="es-ES" sz="1200" b="1" dirty="0" err="1">
                <a:latin typeface="Century Gothic" panose="020B0502020202020204" pitchFamily="34" charset="0"/>
              </a:rPr>
              <a:t>Why</a:t>
            </a:r>
            <a:r>
              <a:rPr lang="es-ES" sz="1200" b="1" dirty="0">
                <a:latin typeface="Century Gothic" panose="020B0502020202020204" pitchFamily="34" charset="0"/>
              </a:rPr>
              <a:t> </a:t>
            </a:r>
            <a:r>
              <a:rPr lang="es-ES" sz="1200" b="1" dirty="0" err="1">
                <a:latin typeface="Century Gothic" panose="020B0502020202020204" pitchFamily="34" charset="0"/>
              </a:rPr>
              <a:t>did</a:t>
            </a:r>
            <a:r>
              <a:rPr lang="es-ES" sz="1200" b="1" dirty="0">
                <a:latin typeface="Century Gothic" panose="020B0502020202020204" pitchFamily="34" charset="0"/>
              </a:rPr>
              <a:t> </a:t>
            </a:r>
            <a:r>
              <a:rPr lang="es-ES" sz="1200" b="1" dirty="0" err="1">
                <a:latin typeface="Century Gothic" panose="020B0502020202020204" pitchFamily="34" charset="0"/>
              </a:rPr>
              <a:t>it</a:t>
            </a:r>
            <a:r>
              <a:rPr lang="es-ES" sz="1200" b="1" dirty="0">
                <a:latin typeface="Century Gothic" panose="020B0502020202020204" pitchFamily="34" charset="0"/>
              </a:rPr>
              <a:t> </a:t>
            </a:r>
            <a:r>
              <a:rPr lang="es-ES" sz="1200" b="1" dirty="0" err="1">
                <a:latin typeface="Century Gothic" panose="020B0502020202020204" pitchFamily="34" charset="0"/>
              </a:rPr>
              <a:t>happen</a:t>
            </a:r>
            <a:r>
              <a:rPr lang="es-ES" sz="1200" b="1" dirty="0">
                <a:latin typeface="Century Gothic" panose="020B0502020202020204" pitchFamily="34" charset="0"/>
              </a:rPr>
              <a:t>?</a:t>
            </a:r>
          </a:p>
          <a:p>
            <a:pPr>
              <a:lnSpc>
                <a:spcPct val="107000"/>
              </a:lnSpc>
              <a:spcAft>
                <a:spcPts val="800"/>
              </a:spcAft>
            </a:pPr>
            <a:r>
              <a:rPr lang="en-GB" sz="1200" dirty="0">
                <a:latin typeface="Century Gothic" panose="020B0502020202020204" pitchFamily="34" charset="0"/>
                <a:ea typeface="Calibri" panose="020F0502020204030204" pitchFamily="34" charset="0"/>
                <a:cs typeface="Times New Roman" panose="02020603050405020304" pitchFamily="18" charset="0"/>
              </a:rPr>
              <a:t>Procedure was not followed according to the point stating that the net containing the fish is to be held and moved along the middle of the safety net during transfer of fish. Conversations with the staff revealed that the team involved in the operation had been working on delousing operations in the previous days and were tired after working night shifts. Tiredness and following lack of concentration could have contributed to why the necessary correction of the safety net placement was not conducted after the boat shifted position . Both fish size (above two kg) and number of fish in the net could also have been contributing factors to the escape. There were three temporary employees involved in the operation, all had received the necessary training and had sufficient experience to take part in the operation. </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F47F647-B240-075B-3033-241B72A3A5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5856" y="4142170"/>
            <a:ext cx="3676072" cy="2446612"/>
          </a:xfrm>
          <a:prstGeom prst="rect">
            <a:avLst/>
          </a:prstGeom>
          <a:ln>
            <a:solidFill>
              <a:schemeClr val="tx1"/>
            </a:solidFill>
          </a:ln>
        </p:spPr>
      </p:pic>
      <p:sp>
        <p:nvSpPr>
          <p:cNvPr id="8" name="Rectangle 7">
            <a:extLst>
              <a:ext uri="{FF2B5EF4-FFF2-40B4-BE49-F238E27FC236}">
                <a16:creationId xmlns:a16="http://schemas.microsoft.com/office/drawing/2014/main" id="{4275B92B-BCB7-6F66-84E0-9AD68B8E7078}"/>
              </a:ext>
            </a:extLst>
          </p:cNvPr>
          <p:cNvSpPr/>
          <p:nvPr/>
        </p:nvSpPr>
        <p:spPr>
          <a:xfrm>
            <a:off x="417328" y="5858168"/>
            <a:ext cx="7574914" cy="939447"/>
          </a:xfrm>
          <a:prstGeom prst="rect">
            <a:avLst/>
          </a:prstGeom>
          <a:solidFill>
            <a:schemeClr val="accent2">
              <a:lumMod val="20000"/>
              <a:lumOff val="80000"/>
            </a:schemeClr>
          </a:solidFill>
          <a:ln w="28575">
            <a:solidFill>
              <a:srgbClr val="FF6F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rtl="0" fontAlgn="base">
              <a:buFont typeface="Arial" panose="020B0604020202020204" pitchFamily="34" charset="0"/>
              <a:buChar char="•"/>
            </a:pPr>
            <a:r>
              <a:rPr lang="nb-NO" sz="1200" b="0" i="0" u="none" strike="noStrike" dirty="0" err="1">
                <a:solidFill>
                  <a:srgbClr val="000000"/>
                </a:solidFill>
                <a:effectLst/>
                <a:latin typeface="Century Gothic" panose="020B0502020202020204" pitchFamily="34" charset="0"/>
              </a:rPr>
              <a:t>Follow</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procedures</a:t>
            </a:r>
            <a:r>
              <a:rPr lang="nb-NO" sz="1200" dirty="0">
                <a:solidFill>
                  <a:srgbClr val="000000"/>
                </a:solidFill>
                <a:latin typeface="Century Gothic" panose="020B0502020202020204" pitchFamily="34" charset="0"/>
              </a:rPr>
              <a:t>, do not </a:t>
            </a:r>
            <a:r>
              <a:rPr lang="nb-NO" sz="1200" dirty="0" err="1">
                <a:solidFill>
                  <a:srgbClr val="000000"/>
                </a:solidFill>
                <a:latin typeface="Century Gothic" panose="020B0502020202020204" pitchFamily="34" charset="0"/>
              </a:rPr>
              <a:t>take</a:t>
            </a:r>
            <a:r>
              <a:rPr lang="nb-NO" sz="1200" dirty="0">
                <a:solidFill>
                  <a:srgbClr val="000000"/>
                </a:solidFill>
                <a:latin typeface="Century Gothic" panose="020B0502020202020204" pitchFamily="34" charset="0"/>
              </a:rPr>
              <a:t> </a:t>
            </a:r>
            <a:r>
              <a:rPr lang="nb-NO" sz="1200" dirty="0" err="1">
                <a:solidFill>
                  <a:srgbClr val="000000"/>
                </a:solidFill>
                <a:latin typeface="Century Gothic" panose="020B0502020202020204" pitchFamily="34" charset="0"/>
              </a:rPr>
              <a:t>unnecessary</a:t>
            </a:r>
            <a:r>
              <a:rPr lang="nb-NO" sz="1200" dirty="0">
                <a:solidFill>
                  <a:srgbClr val="000000"/>
                </a:solidFill>
                <a:latin typeface="Century Gothic" panose="020B0502020202020204" pitchFamily="34" charset="0"/>
              </a:rPr>
              <a:t> risks. </a:t>
            </a:r>
            <a:endParaRPr lang="nb-NO" sz="1200" b="0" i="0" u="none" strike="noStrike" dirty="0">
              <a:solidFill>
                <a:srgbClr val="000000"/>
              </a:solidFill>
              <a:effectLst/>
              <a:latin typeface="Century Gothic" panose="020B0502020202020204" pitchFamily="34" charset="0"/>
            </a:endParaRPr>
          </a:p>
          <a:p>
            <a:pPr marL="285750" indent="-285750" rtl="0" fontAlgn="base">
              <a:buFont typeface="Arial" panose="020B0604020202020204" pitchFamily="34" charset="0"/>
              <a:buChar char="•"/>
            </a:pPr>
            <a:r>
              <a:rPr lang="nb-NO" sz="1200" b="0" i="0" u="none" strike="noStrike" dirty="0" err="1">
                <a:solidFill>
                  <a:srgbClr val="000000"/>
                </a:solidFill>
                <a:effectLst/>
                <a:latin typeface="Century Gothic" panose="020B0502020202020204" pitchFamily="34" charset="0"/>
              </a:rPr>
              <a:t>Correct</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position</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of</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safety</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net</a:t>
            </a:r>
            <a:r>
              <a:rPr lang="nb-NO" sz="1200" b="0" i="0" u="none" strike="noStrike" dirty="0">
                <a:solidFill>
                  <a:srgbClr val="000000"/>
                </a:solidFill>
                <a:effectLst/>
                <a:latin typeface="Century Gothic" panose="020B0502020202020204" pitchFamily="34" charset="0"/>
              </a:rPr>
              <a:t>/</a:t>
            </a:r>
            <a:r>
              <a:rPr lang="nb-NO" sz="1200" b="0" i="0" u="none" strike="noStrike" dirty="0" err="1">
                <a:solidFill>
                  <a:srgbClr val="000000"/>
                </a:solidFill>
                <a:effectLst/>
                <a:latin typeface="Century Gothic" panose="020B0502020202020204" pitchFamily="34" charset="0"/>
              </a:rPr>
              <a:t>boat</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when</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necessary</a:t>
            </a:r>
            <a:endParaRPr lang="nb-NO" sz="1200" b="0" i="0" u="none" strike="noStrike" dirty="0">
              <a:solidFill>
                <a:srgbClr val="000000"/>
              </a:solidFill>
              <a:effectLst/>
              <a:latin typeface="Century Gothic" panose="020B0502020202020204" pitchFamily="34" charset="0"/>
            </a:endParaRPr>
          </a:p>
          <a:p>
            <a:pPr marL="285750" indent="-285750" rtl="0" fontAlgn="base">
              <a:buFont typeface="Arial" panose="020B0604020202020204" pitchFamily="34" charset="0"/>
              <a:buChar char="•"/>
            </a:pPr>
            <a:r>
              <a:rPr lang="nb-NO" sz="1200" b="0" i="0" u="none" strike="noStrike" dirty="0" err="1">
                <a:solidFill>
                  <a:srgbClr val="000000"/>
                </a:solidFill>
                <a:effectLst/>
                <a:latin typeface="Century Gothic" panose="020B0502020202020204" pitchFamily="34" charset="0"/>
              </a:rPr>
              <a:t>When</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transfering</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fish</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above</a:t>
            </a:r>
            <a:r>
              <a:rPr lang="nb-NO" sz="1200" b="0" i="0" u="none" strike="noStrike" dirty="0">
                <a:solidFill>
                  <a:srgbClr val="000000"/>
                </a:solidFill>
                <a:effectLst/>
                <a:latin typeface="Century Gothic" panose="020B0502020202020204" pitchFamily="34" charset="0"/>
              </a:rPr>
              <a:t> 2 kg, transfer </a:t>
            </a:r>
            <a:r>
              <a:rPr lang="nb-NO" sz="1200" b="0" i="0" u="none" strike="noStrike" dirty="0" err="1">
                <a:solidFill>
                  <a:srgbClr val="000000"/>
                </a:solidFill>
                <a:effectLst/>
                <a:latin typeface="Century Gothic" panose="020B0502020202020204" pitchFamily="34" charset="0"/>
              </a:rPr>
              <a:t>only</a:t>
            </a:r>
            <a:r>
              <a:rPr lang="nb-NO" sz="1200" b="0" i="0" u="none" strike="noStrike" dirty="0">
                <a:solidFill>
                  <a:srgbClr val="000000"/>
                </a:solidFill>
                <a:effectLst/>
                <a:latin typeface="Century Gothic" panose="020B0502020202020204" pitchFamily="34" charset="0"/>
              </a:rPr>
              <a:t> a </a:t>
            </a:r>
            <a:r>
              <a:rPr lang="nb-NO" sz="1200" b="0" i="0" u="none" strike="noStrike" dirty="0" err="1">
                <a:solidFill>
                  <a:srgbClr val="000000"/>
                </a:solidFill>
                <a:effectLst/>
                <a:latin typeface="Century Gothic" panose="020B0502020202020204" pitchFamily="34" charset="0"/>
              </a:rPr>
              <a:t>few</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individuals</a:t>
            </a:r>
            <a:r>
              <a:rPr lang="nb-NO" sz="1200" b="0" i="0" u="none" strike="noStrike" dirty="0">
                <a:solidFill>
                  <a:srgbClr val="000000"/>
                </a:solidFill>
                <a:effectLst/>
                <a:latin typeface="Century Gothic" panose="020B0502020202020204" pitchFamily="34" charset="0"/>
              </a:rPr>
              <a:t> at </a:t>
            </a:r>
            <a:r>
              <a:rPr lang="nb-NO" sz="1200" b="0" i="0" u="none" strike="noStrike" dirty="0" err="1">
                <a:solidFill>
                  <a:srgbClr val="000000"/>
                </a:solidFill>
                <a:effectLst/>
                <a:latin typeface="Century Gothic" panose="020B0502020202020204" pitchFamily="34" charset="0"/>
              </a:rPr>
              <a:t>the</a:t>
            </a:r>
            <a:r>
              <a:rPr lang="nb-NO" sz="1200" b="0" i="0" u="none" strike="noStrike" dirty="0">
                <a:solidFill>
                  <a:srgbClr val="000000"/>
                </a:solidFill>
                <a:effectLst/>
                <a:latin typeface="Century Gothic" panose="020B0502020202020204" pitchFamily="34" charset="0"/>
              </a:rPr>
              <a:t> time</a:t>
            </a:r>
          </a:p>
          <a:p>
            <a:pPr marL="285750" indent="-285750" rtl="0" fontAlgn="base">
              <a:buFont typeface="Arial" panose="020B0604020202020204" pitchFamily="34" charset="0"/>
              <a:buChar char="•"/>
            </a:pPr>
            <a:r>
              <a:rPr lang="nb-NO" sz="1200" b="0" i="0" u="none" strike="noStrike" dirty="0" err="1">
                <a:solidFill>
                  <a:srgbClr val="000000"/>
                </a:solidFill>
                <a:effectLst/>
                <a:latin typeface="Century Gothic" panose="020B0502020202020204" pitchFamily="34" charset="0"/>
              </a:rPr>
              <a:t>Use</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net</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that</a:t>
            </a:r>
            <a:r>
              <a:rPr lang="nb-NO" sz="1200" b="0" i="0" u="none" strike="noStrike" dirty="0">
                <a:solidFill>
                  <a:srgbClr val="000000"/>
                </a:solidFill>
                <a:effectLst/>
                <a:latin typeface="Century Gothic" panose="020B0502020202020204" pitchFamily="34" charset="0"/>
              </a:rPr>
              <a:t> is </a:t>
            </a:r>
            <a:r>
              <a:rPr lang="nb-NO" sz="1200" b="0" i="0" u="none" strike="noStrike" dirty="0" err="1">
                <a:solidFill>
                  <a:srgbClr val="000000"/>
                </a:solidFill>
                <a:effectLst/>
                <a:latin typeface="Century Gothic" panose="020B0502020202020204" pitchFamily="34" charset="0"/>
              </a:rPr>
              <a:t>dimensioned</a:t>
            </a:r>
            <a:r>
              <a:rPr lang="nb-NO" sz="1200" b="0" i="0" u="none" strike="noStrike" dirty="0">
                <a:solidFill>
                  <a:srgbClr val="000000"/>
                </a:solidFill>
                <a:effectLst/>
                <a:latin typeface="Century Gothic" panose="020B0502020202020204" pitchFamily="34" charset="0"/>
              </a:rPr>
              <a:t> for </a:t>
            </a:r>
            <a:r>
              <a:rPr lang="nb-NO" sz="1200" b="0" i="0" u="none" strike="noStrike" dirty="0" err="1">
                <a:solidFill>
                  <a:srgbClr val="000000"/>
                </a:solidFill>
                <a:effectLst/>
                <a:latin typeface="Century Gothic" panose="020B0502020202020204" pitchFamily="34" charset="0"/>
              </a:rPr>
              <a:t>the</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fish</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size</a:t>
            </a:r>
            <a:endParaRPr lang="nb-NO" sz="1200" b="0" i="0" u="none" strike="noStrike" dirty="0">
              <a:solidFill>
                <a:srgbClr val="000000"/>
              </a:solidFill>
              <a:effectLst/>
              <a:latin typeface="Century Gothic" panose="020B0502020202020204" pitchFamily="34" charset="0"/>
            </a:endParaRPr>
          </a:p>
          <a:p>
            <a:pPr marL="285750" indent="-285750" rtl="0" fontAlgn="base">
              <a:buFont typeface="Arial" panose="020B0604020202020204" pitchFamily="34" charset="0"/>
              <a:buChar char="•"/>
            </a:pPr>
            <a:r>
              <a:rPr lang="nb-NO" sz="1200" b="0" i="0" u="none" strike="noStrike" dirty="0" err="1">
                <a:solidFill>
                  <a:srgbClr val="000000"/>
                </a:solidFill>
                <a:effectLst/>
                <a:latin typeface="Century Gothic" panose="020B0502020202020204" pitchFamily="34" charset="0"/>
              </a:rPr>
              <a:t>Consider</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waiting</a:t>
            </a:r>
            <a:r>
              <a:rPr lang="nb-NO" sz="1200" b="0" i="0" u="none" strike="noStrike" dirty="0">
                <a:solidFill>
                  <a:srgbClr val="000000"/>
                </a:solidFill>
                <a:effectLst/>
                <a:latin typeface="Century Gothic" panose="020B0502020202020204" pitchFamily="34" charset="0"/>
              </a:rPr>
              <a:t>/</a:t>
            </a:r>
            <a:r>
              <a:rPr lang="nb-NO" sz="1200" b="0" i="0" u="none" strike="noStrike" dirty="0" err="1">
                <a:solidFill>
                  <a:srgbClr val="000000"/>
                </a:solidFill>
                <a:effectLst/>
                <a:latin typeface="Century Gothic" panose="020B0502020202020204" pitchFamily="34" charset="0"/>
              </a:rPr>
              <a:t>delaying</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the</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operation</a:t>
            </a:r>
            <a:r>
              <a:rPr lang="nb-NO" sz="1200" b="0" i="0" u="none" strike="noStrike" dirty="0">
                <a:solidFill>
                  <a:srgbClr val="000000"/>
                </a:solidFill>
                <a:effectLst/>
                <a:latin typeface="Century Gothic" panose="020B0502020202020204" pitchFamily="34" charset="0"/>
              </a:rPr>
              <a:t> </a:t>
            </a:r>
            <a:r>
              <a:rPr lang="nb-NO" sz="1200" b="0" i="0" u="none" strike="noStrike" dirty="0" err="1">
                <a:solidFill>
                  <a:srgbClr val="000000"/>
                </a:solidFill>
                <a:effectLst/>
                <a:latin typeface="Century Gothic" panose="020B0502020202020204" pitchFamily="34" charset="0"/>
              </a:rPr>
              <a:t>if</a:t>
            </a:r>
            <a:r>
              <a:rPr lang="nb-NO" sz="1200" b="0" i="0" u="none" strike="noStrike" dirty="0">
                <a:solidFill>
                  <a:srgbClr val="000000"/>
                </a:solidFill>
                <a:effectLst/>
                <a:latin typeface="Century Gothic" panose="020B0502020202020204" pitchFamily="34" charset="0"/>
              </a:rPr>
              <a:t> staff is </a:t>
            </a:r>
            <a:r>
              <a:rPr lang="nb-NO" sz="1200" b="0" i="0" u="none" strike="noStrike" dirty="0" err="1">
                <a:solidFill>
                  <a:srgbClr val="000000"/>
                </a:solidFill>
                <a:effectLst/>
                <a:latin typeface="Century Gothic" panose="020B0502020202020204" pitchFamily="34" charset="0"/>
              </a:rPr>
              <a:t>tired</a:t>
            </a:r>
            <a:endParaRPr kumimoji="0" lang="nb-NO"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10" name="TextBox 9">
            <a:extLst>
              <a:ext uri="{FF2B5EF4-FFF2-40B4-BE49-F238E27FC236}">
                <a16:creationId xmlns:a16="http://schemas.microsoft.com/office/drawing/2014/main" id="{0C9A76AD-F3F9-B7B2-B66A-ED5AA49A583B}"/>
              </a:ext>
            </a:extLst>
          </p:cNvPr>
          <p:cNvSpPr txBox="1"/>
          <p:nvPr/>
        </p:nvSpPr>
        <p:spPr>
          <a:xfrm>
            <a:off x="414067" y="5550391"/>
            <a:ext cx="472163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RECOMMENDATIONS</a:t>
            </a:r>
            <a:endParaRPr kumimoji="0" lang="nb-NO"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2112490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D6BC441-30D2-43C0-AAEB-388F772B46E7}"/>
              </a:ext>
            </a:extLst>
          </p:cNvPr>
          <p:cNvSpPr/>
          <p:nvPr/>
        </p:nvSpPr>
        <p:spPr>
          <a:xfrm>
            <a:off x="533398" y="4983561"/>
            <a:ext cx="7445744" cy="1169552"/>
          </a:xfrm>
          <a:prstGeom prst="rect">
            <a:avLst/>
          </a:prstGeom>
          <a:solidFill>
            <a:schemeClr val="accent2">
              <a:lumMod val="20000"/>
              <a:lumOff val="80000"/>
            </a:schemeClr>
          </a:solidFill>
          <a:ln w="28575">
            <a:solidFill>
              <a:srgbClr val="FF6F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CA" sz="1200" i="1" dirty="0">
                <a:solidFill>
                  <a:schemeClr val="tx1"/>
                </a:solidFill>
                <a:latin typeface="Century Gothic" panose="020B0502020202020204" pitchFamily="34" charset="0"/>
              </a:rPr>
              <a:t>Ensure external well boat companies have routines in place to ensure system is set up and positioned correctly before the operation starts, this to secure good fish welfare and prevent escapes during treatment</a:t>
            </a:r>
          </a:p>
          <a:p>
            <a:pPr marL="171450" indent="-171450">
              <a:buFont typeface="Arial" panose="020B0604020202020204" pitchFamily="34" charset="0"/>
              <a:buChar char="•"/>
            </a:pPr>
            <a:r>
              <a:rPr lang="nb-NO" sz="1200" i="1" dirty="0">
                <a:solidFill>
                  <a:schemeClr val="tx1"/>
                </a:solidFill>
                <a:latin typeface="Century Gothic" panose="020B0502020202020204" pitchFamily="34" charset="0"/>
              </a:rPr>
              <a:t>Ensure </a:t>
            </a:r>
            <a:r>
              <a:rPr lang="nb-NO" sz="1200" i="1" dirty="0" err="1">
                <a:solidFill>
                  <a:schemeClr val="tx1"/>
                </a:solidFill>
                <a:latin typeface="Century Gothic" panose="020B0502020202020204" pitchFamily="34" charset="0"/>
              </a:rPr>
              <a:t>information</a:t>
            </a:r>
            <a:r>
              <a:rPr lang="nb-NO" sz="1200" i="1" dirty="0">
                <a:solidFill>
                  <a:schemeClr val="tx1"/>
                </a:solidFill>
                <a:latin typeface="Century Gothic" panose="020B0502020202020204" pitchFamily="34" charset="0"/>
              </a:rPr>
              <a:t> and </a:t>
            </a:r>
            <a:r>
              <a:rPr lang="nb-NO" sz="1200" i="1" dirty="0" err="1">
                <a:solidFill>
                  <a:schemeClr val="tx1"/>
                </a:solidFill>
                <a:latin typeface="Century Gothic" panose="020B0502020202020204" pitchFamily="34" charset="0"/>
              </a:rPr>
              <a:t>requirements</a:t>
            </a:r>
            <a:r>
              <a:rPr lang="nb-NO" sz="1200" i="1" dirty="0">
                <a:solidFill>
                  <a:schemeClr val="tx1"/>
                </a:solidFill>
                <a:latin typeface="Century Gothic" panose="020B0502020202020204" pitchFamily="34" charset="0"/>
              </a:rPr>
              <a:t> </a:t>
            </a:r>
            <a:r>
              <a:rPr lang="nb-NO" sz="1200" i="1" dirty="0" err="1">
                <a:solidFill>
                  <a:schemeClr val="tx1"/>
                </a:solidFill>
                <a:latin typeface="Century Gothic" panose="020B0502020202020204" pitchFamily="34" charset="0"/>
              </a:rPr>
              <a:t>are</a:t>
            </a:r>
            <a:r>
              <a:rPr lang="nb-NO" sz="1200" i="1" dirty="0">
                <a:solidFill>
                  <a:schemeClr val="tx1"/>
                </a:solidFill>
                <a:latin typeface="Century Gothic" panose="020B0502020202020204" pitchFamily="34" charset="0"/>
              </a:rPr>
              <a:t> </a:t>
            </a:r>
            <a:r>
              <a:rPr lang="nb-NO" sz="1200" i="1" dirty="0" err="1">
                <a:solidFill>
                  <a:schemeClr val="tx1"/>
                </a:solidFill>
                <a:latin typeface="Century Gothic" panose="020B0502020202020204" pitchFamily="34" charset="0"/>
              </a:rPr>
              <a:t>shared</a:t>
            </a:r>
            <a:r>
              <a:rPr lang="nb-NO" sz="1200" i="1" dirty="0">
                <a:solidFill>
                  <a:schemeClr val="tx1"/>
                </a:solidFill>
                <a:latin typeface="Century Gothic" panose="020B0502020202020204" pitchFamily="34" charset="0"/>
              </a:rPr>
              <a:t> </a:t>
            </a:r>
            <a:r>
              <a:rPr lang="nb-NO" sz="1200" i="1" dirty="0" err="1">
                <a:solidFill>
                  <a:schemeClr val="tx1"/>
                </a:solidFill>
                <a:latin typeface="Century Gothic" panose="020B0502020202020204" pitchFamily="34" charset="0"/>
              </a:rPr>
              <a:t>with</a:t>
            </a:r>
            <a:r>
              <a:rPr lang="nb-NO" sz="1200" i="1" dirty="0">
                <a:solidFill>
                  <a:schemeClr val="tx1"/>
                </a:solidFill>
                <a:latin typeface="Century Gothic" panose="020B0502020202020204" pitchFamily="34" charset="0"/>
              </a:rPr>
              <a:t> </a:t>
            </a:r>
            <a:r>
              <a:rPr lang="nb-NO" sz="1200" i="1" dirty="0" err="1">
                <a:solidFill>
                  <a:schemeClr val="tx1"/>
                </a:solidFill>
                <a:latin typeface="Century Gothic" panose="020B0502020202020204" pitchFamily="34" charset="0"/>
              </a:rPr>
              <a:t>other</a:t>
            </a:r>
            <a:r>
              <a:rPr lang="nb-NO" sz="1200" i="1" dirty="0">
                <a:solidFill>
                  <a:schemeClr val="tx1"/>
                </a:solidFill>
                <a:latin typeface="Century Gothic" panose="020B0502020202020204" pitchFamily="34" charset="0"/>
              </a:rPr>
              <a:t> </a:t>
            </a:r>
            <a:r>
              <a:rPr lang="nb-NO" sz="1200" i="1" dirty="0" err="1">
                <a:solidFill>
                  <a:schemeClr val="tx1"/>
                </a:solidFill>
                <a:latin typeface="Century Gothic" panose="020B0502020202020204" pitchFamily="34" charset="0"/>
              </a:rPr>
              <a:t>well</a:t>
            </a:r>
            <a:r>
              <a:rPr lang="nb-NO" sz="1200" i="1" dirty="0">
                <a:solidFill>
                  <a:schemeClr val="tx1"/>
                </a:solidFill>
                <a:latin typeface="Century Gothic" panose="020B0502020202020204" pitchFamily="34" charset="0"/>
              </a:rPr>
              <a:t> </a:t>
            </a:r>
            <a:r>
              <a:rPr lang="nb-NO" sz="1200" i="1" dirty="0" err="1">
                <a:solidFill>
                  <a:schemeClr val="tx1"/>
                </a:solidFill>
                <a:latin typeface="Century Gothic" panose="020B0502020202020204" pitchFamily="34" charset="0"/>
              </a:rPr>
              <a:t>boat</a:t>
            </a:r>
            <a:r>
              <a:rPr lang="nb-NO" sz="1200" i="1" dirty="0">
                <a:solidFill>
                  <a:schemeClr val="tx1"/>
                </a:solidFill>
                <a:latin typeface="Century Gothic" panose="020B0502020202020204" pitchFamily="34" charset="0"/>
              </a:rPr>
              <a:t> </a:t>
            </a:r>
            <a:r>
              <a:rPr lang="nb-NO" sz="1200" i="1" dirty="0" err="1">
                <a:solidFill>
                  <a:schemeClr val="tx1"/>
                </a:solidFill>
                <a:latin typeface="Century Gothic" panose="020B0502020202020204" pitchFamily="34" charset="0"/>
              </a:rPr>
              <a:t>companies</a:t>
            </a:r>
            <a:endParaRPr lang="nb-NO" sz="1200" i="1" dirty="0">
              <a:solidFill>
                <a:schemeClr val="tx1"/>
              </a:solidFill>
              <a:latin typeface="Century Gothic" panose="020B0502020202020204" pitchFamily="34" charset="0"/>
            </a:endParaRPr>
          </a:p>
        </p:txBody>
      </p:sp>
      <p:pic>
        <p:nvPicPr>
          <p:cNvPr id="13" name="Picture 12">
            <a:extLst>
              <a:ext uri="{FF2B5EF4-FFF2-40B4-BE49-F238E27FC236}">
                <a16:creationId xmlns:a16="http://schemas.microsoft.com/office/drawing/2014/main" id="{DDF52591-712B-44EE-AF67-9F156E2E5C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6239" y="0"/>
            <a:ext cx="1856509" cy="1311904"/>
          </a:xfrm>
          <a:prstGeom prst="rect">
            <a:avLst/>
          </a:prstGeom>
        </p:spPr>
      </p:pic>
      <p:sp>
        <p:nvSpPr>
          <p:cNvPr id="2" name="Marcador de texto 1"/>
          <p:cNvSpPr>
            <a:spLocks noGrp="1"/>
          </p:cNvSpPr>
          <p:nvPr>
            <p:ph type="body" sz="quarter" idx="11"/>
          </p:nvPr>
        </p:nvSpPr>
        <p:spPr>
          <a:xfrm>
            <a:off x="508000" y="749054"/>
            <a:ext cx="7264400" cy="541084"/>
          </a:xfrm>
        </p:spPr>
        <p:txBody>
          <a:bodyPr>
            <a:normAutofit/>
          </a:bodyPr>
          <a:lstStyle/>
          <a:p>
            <a:pPr marL="0" indent="0">
              <a:buNone/>
            </a:pPr>
            <a:r>
              <a:rPr lang="es-ES" sz="2400" dirty="0"/>
              <a:t>Escape </a:t>
            </a:r>
            <a:r>
              <a:rPr lang="es-ES" sz="2400" dirty="0" err="1"/>
              <a:t>Incident</a:t>
            </a:r>
            <a:r>
              <a:rPr lang="es-ES" sz="2400" dirty="0"/>
              <a:t> </a:t>
            </a:r>
            <a:r>
              <a:rPr lang="es-ES" sz="2400" dirty="0" err="1"/>
              <a:t>Information</a:t>
            </a:r>
            <a:r>
              <a:rPr lang="es-ES" sz="2400" dirty="0"/>
              <a:t> </a:t>
            </a:r>
            <a:r>
              <a:rPr lang="es-ES" sz="2400" dirty="0" err="1"/>
              <a:t>Sheet</a:t>
            </a:r>
            <a:endParaRPr lang="es-ES" sz="2400" dirty="0"/>
          </a:p>
        </p:txBody>
      </p:sp>
      <p:sp>
        <p:nvSpPr>
          <p:cNvPr id="5" name="TextBox 4">
            <a:extLst>
              <a:ext uri="{FF2B5EF4-FFF2-40B4-BE49-F238E27FC236}">
                <a16:creationId xmlns:a16="http://schemas.microsoft.com/office/drawing/2014/main" id="{CFFB1729-C431-49BE-BA7F-B46AFEB6B2F8}"/>
              </a:ext>
            </a:extLst>
          </p:cNvPr>
          <p:cNvSpPr txBox="1"/>
          <p:nvPr/>
        </p:nvSpPr>
        <p:spPr>
          <a:xfrm>
            <a:off x="507999" y="229021"/>
            <a:ext cx="2133600"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rPr>
              <a:t>Escape </a:t>
            </a:r>
            <a:r>
              <a:rPr kumimoji="0" lang="es-ES" sz="1100" b="1" i="0" u="none" strike="noStrike" kern="1200" cap="none" spc="0" normalizeH="0" baseline="0" noProof="0" dirty="0" err="1">
                <a:ln>
                  <a:noFill/>
                </a:ln>
                <a:solidFill>
                  <a:prstClr val="white">
                    <a:lumMod val="65000"/>
                  </a:prstClr>
                </a:solidFill>
                <a:effectLst/>
                <a:uLnTx/>
                <a:uFillTx/>
                <a:latin typeface="Century Gothic" panose="020B0502020202020204" pitchFamily="34" charset="0"/>
                <a:ea typeface="+mn-ea"/>
                <a:cs typeface="+mn-cs"/>
              </a:rPr>
              <a:t>Information</a:t>
            </a:r>
            <a:r>
              <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rPr>
              <a:t> </a:t>
            </a:r>
            <a:r>
              <a:rPr kumimoji="0" lang="es-ES" sz="1100" b="1" i="0" u="none" strike="noStrike" kern="1200" cap="none" spc="0" normalizeH="0" baseline="0" noProof="0" dirty="0" err="1">
                <a:ln>
                  <a:noFill/>
                </a:ln>
                <a:solidFill>
                  <a:prstClr val="white">
                    <a:lumMod val="65000"/>
                  </a:prstClr>
                </a:solidFill>
                <a:effectLst/>
                <a:uLnTx/>
                <a:uFillTx/>
                <a:latin typeface="Century Gothic" panose="020B0502020202020204" pitchFamily="34" charset="0"/>
                <a:ea typeface="+mn-ea"/>
                <a:cs typeface="+mn-cs"/>
              </a:rPr>
              <a:t>Sheet</a:t>
            </a:r>
            <a:endParaRPr kumimoji="0" lang="es-ES" sz="11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mn-ea"/>
              <a:cs typeface="+mn-cs"/>
            </a:endParaRPr>
          </a:p>
        </p:txBody>
      </p:sp>
      <p:graphicFrame>
        <p:nvGraphicFramePr>
          <p:cNvPr id="11" name="Table 10">
            <a:extLst>
              <a:ext uri="{FF2B5EF4-FFF2-40B4-BE49-F238E27FC236}">
                <a16:creationId xmlns:a16="http://schemas.microsoft.com/office/drawing/2014/main" id="{AA28E66B-B15B-4479-88D0-CA88FB54F73E}"/>
              </a:ext>
            </a:extLst>
          </p:cNvPr>
          <p:cNvGraphicFramePr>
            <a:graphicFrameLocks noGrp="1"/>
          </p:cNvGraphicFramePr>
          <p:nvPr/>
        </p:nvGraphicFramePr>
        <p:xfrm>
          <a:off x="514350" y="1219353"/>
          <a:ext cx="7445744" cy="733216"/>
        </p:xfrm>
        <a:graphic>
          <a:graphicData uri="http://schemas.openxmlformats.org/drawingml/2006/table">
            <a:tbl>
              <a:tblPr firstRow="1" bandRow="1">
                <a:tableStyleId>{5940675A-B579-460E-94D1-54222C63F5DA}</a:tableStyleId>
              </a:tblPr>
              <a:tblGrid>
                <a:gridCol w="1612833">
                  <a:extLst>
                    <a:ext uri="{9D8B030D-6E8A-4147-A177-3AD203B41FA5}">
                      <a16:colId xmlns:a16="http://schemas.microsoft.com/office/drawing/2014/main" val="559888924"/>
                    </a:ext>
                  </a:extLst>
                </a:gridCol>
                <a:gridCol w="1212783">
                  <a:extLst>
                    <a:ext uri="{9D8B030D-6E8A-4147-A177-3AD203B41FA5}">
                      <a16:colId xmlns:a16="http://schemas.microsoft.com/office/drawing/2014/main" val="4135136487"/>
                    </a:ext>
                  </a:extLst>
                </a:gridCol>
                <a:gridCol w="1886552">
                  <a:extLst>
                    <a:ext uri="{9D8B030D-6E8A-4147-A177-3AD203B41FA5}">
                      <a16:colId xmlns:a16="http://schemas.microsoft.com/office/drawing/2014/main" val="817988030"/>
                    </a:ext>
                  </a:extLst>
                </a:gridCol>
                <a:gridCol w="2733576">
                  <a:extLst>
                    <a:ext uri="{9D8B030D-6E8A-4147-A177-3AD203B41FA5}">
                      <a16:colId xmlns:a16="http://schemas.microsoft.com/office/drawing/2014/main" val="987451402"/>
                    </a:ext>
                  </a:extLst>
                </a:gridCol>
              </a:tblGrid>
              <a:tr h="276016">
                <a:tc>
                  <a:txBody>
                    <a:bodyPr/>
                    <a:lstStyle/>
                    <a:p>
                      <a:pPr algn="ctr"/>
                      <a:r>
                        <a:rPr lang="es-ES" sz="1200" b="1" dirty="0">
                          <a:latin typeface="Century Gothic" panose="020B0502020202020204" pitchFamily="34" charset="0"/>
                        </a:rPr>
                        <a:t>SITE</a:t>
                      </a:r>
                    </a:p>
                  </a:txBody>
                  <a:tcPr>
                    <a:solidFill>
                      <a:schemeClr val="bg1"/>
                    </a:solidFill>
                  </a:tcPr>
                </a:tc>
                <a:tc>
                  <a:txBody>
                    <a:bodyPr/>
                    <a:lstStyle/>
                    <a:p>
                      <a:pPr algn="ctr"/>
                      <a:r>
                        <a:rPr lang="es-ES" sz="1200" b="1" dirty="0">
                          <a:latin typeface="Century Gothic" panose="020B0502020202020204" pitchFamily="34" charset="0"/>
                        </a:rPr>
                        <a:t>DATE</a:t>
                      </a:r>
                    </a:p>
                  </a:txBody>
                  <a:tcPr>
                    <a:solidFill>
                      <a:schemeClr val="bg1"/>
                    </a:solidFill>
                  </a:tcPr>
                </a:tc>
                <a:tc>
                  <a:txBody>
                    <a:bodyPr/>
                    <a:lstStyle/>
                    <a:p>
                      <a:pPr algn="ctr"/>
                      <a:r>
                        <a:rPr lang="es-ES" sz="1200" b="1" dirty="0">
                          <a:latin typeface="Century Gothic" panose="020B0502020202020204" pitchFamily="34" charset="0"/>
                        </a:rPr>
                        <a:t>NUMBER OF ESCAPES</a:t>
                      </a:r>
                    </a:p>
                  </a:txBody>
                  <a:tcPr>
                    <a:solidFill>
                      <a:schemeClr val="bg1"/>
                    </a:solidFill>
                  </a:tcPr>
                </a:tc>
                <a:tc>
                  <a:txBody>
                    <a:bodyPr/>
                    <a:lstStyle/>
                    <a:p>
                      <a:pPr algn="ctr"/>
                      <a:r>
                        <a:rPr lang="es-ES" sz="1200" b="1" dirty="0">
                          <a:latin typeface="Century Gothic" panose="020B0502020202020204" pitchFamily="34" charset="0"/>
                        </a:rPr>
                        <a:t>CAUSE</a:t>
                      </a:r>
                    </a:p>
                  </a:txBody>
                  <a:tcPr>
                    <a:solidFill>
                      <a:schemeClr val="bg1"/>
                    </a:solidFill>
                  </a:tcPr>
                </a:tc>
                <a:extLst>
                  <a:ext uri="{0D108BD9-81ED-4DB2-BD59-A6C34878D82A}">
                    <a16:rowId xmlns:a16="http://schemas.microsoft.com/office/drawing/2014/main" val="1710326897"/>
                  </a:ext>
                </a:extLst>
              </a:tr>
              <a:tr h="307005">
                <a:tc>
                  <a:txBody>
                    <a:bodyPr/>
                    <a:lstStyle/>
                    <a:p>
                      <a:pPr algn="ctr"/>
                      <a:r>
                        <a:rPr lang="es-ES" sz="1200" b="1" dirty="0" err="1">
                          <a:latin typeface="Century Gothic" panose="020B0502020202020204" pitchFamily="34" charset="0"/>
                        </a:rPr>
                        <a:t>Korsholman</a:t>
                      </a:r>
                      <a:endParaRPr lang="es-ES" sz="1200" b="1" dirty="0">
                        <a:latin typeface="Century Gothic" panose="020B0502020202020204" pitchFamily="34" charset="0"/>
                      </a:endParaRPr>
                    </a:p>
                    <a:p>
                      <a:pPr algn="ctr"/>
                      <a:r>
                        <a:rPr lang="es-ES" sz="1200" b="1" dirty="0" err="1">
                          <a:latin typeface="Century Gothic" panose="020B0502020202020204" pitchFamily="34" charset="0"/>
                        </a:rPr>
                        <a:t>Norway</a:t>
                      </a:r>
                      <a:r>
                        <a:rPr lang="es-ES" sz="1200" b="1" dirty="0">
                          <a:latin typeface="Century Gothic" panose="020B0502020202020204" pitchFamily="34" charset="0"/>
                        </a:rPr>
                        <a:t> </a:t>
                      </a:r>
                      <a:r>
                        <a:rPr lang="es-ES" sz="1200" b="1" dirty="0" err="1">
                          <a:latin typeface="Century Gothic" panose="020B0502020202020204" pitchFamily="34" charset="0"/>
                        </a:rPr>
                        <a:t>Mid</a:t>
                      </a:r>
                      <a:endParaRPr lang="es-ES" sz="1200" b="1" dirty="0">
                        <a:latin typeface="Century Gothic" panose="020B0502020202020204" pitchFamily="34" charset="0"/>
                      </a:endParaRPr>
                    </a:p>
                  </a:txBody>
                  <a:tcPr>
                    <a:solidFill>
                      <a:schemeClr val="bg1"/>
                    </a:solidFill>
                  </a:tcPr>
                </a:tc>
                <a:tc>
                  <a:txBody>
                    <a:bodyPr/>
                    <a:lstStyle/>
                    <a:p>
                      <a:pPr algn="ctr"/>
                      <a:r>
                        <a:rPr lang="es-ES" sz="1200" b="1" dirty="0">
                          <a:latin typeface="Century Gothic" panose="020B0502020202020204" pitchFamily="34" charset="0"/>
                        </a:rPr>
                        <a:t>01.08.2022</a:t>
                      </a:r>
                    </a:p>
                  </a:txBody>
                  <a:tcPr>
                    <a:solidFill>
                      <a:schemeClr val="bg1"/>
                    </a:solidFill>
                  </a:tcPr>
                </a:tc>
                <a:tc>
                  <a:txBody>
                    <a:bodyPr/>
                    <a:lstStyle/>
                    <a:p>
                      <a:pPr algn="ctr"/>
                      <a:r>
                        <a:rPr lang="es-ES" sz="1200" b="1" dirty="0">
                          <a:latin typeface="Century Gothic" panose="020B0502020202020204" pitchFamily="34" charset="0"/>
                        </a:rPr>
                        <a:t>TBC</a:t>
                      </a:r>
                    </a:p>
                  </a:txBody>
                  <a:tcPr>
                    <a:solidFill>
                      <a:schemeClr val="bg1"/>
                    </a:solidFill>
                  </a:tcPr>
                </a:tc>
                <a:tc>
                  <a:txBody>
                    <a:bodyPr/>
                    <a:lstStyle/>
                    <a:p>
                      <a:pPr algn="ctr"/>
                      <a:r>
                        <a:rPr lang="es-ES" sz="1200" b="1" dirty="0" err="1">
                          <a:solidFill>
                            <a:schemeClr val="tx1"/>
                          </a:solidFill>
                          <a:latin typeface="Century Gothic" panose="020B0502020202020204" pitchFamily="34" charset="0"/>
                        </a:rPr>
                        <a:t>Technical</a:t>
                      </a:r>
                      <a:r>
                        <a:rPr lang="es-ES" sz="1200" b="1" dirty="0">
                          <a:solidFill>
                            <a:schemeClr val="tx1"/>
                          </a:solidFill>
                          <a:latin typeface="Century Gothic" panose="020B0502020202020204" pitchFamily="34" charset="0"/>
                        </a:rPr>
                        <a:t>/human error </a:t>
                      </a:r>
                      <a:r>
                        <a:rPr lang="es-ES" sz="1200" b="1" dirty="0" err="1">
                          <a:solidFill>
                            <a:schemeClr val="tx1"/>
                          </a:solidFill>
                          <a:latin typeface="Century Gothic" panose="020B0502020202020204" pitchFamily="34" charset="0"/>
                        </a:rPr>
                        <a:t>on</a:t>
                      </a:r>
                      <a:r>
                        <a:rPr lang="es-ES" sz="1200" b="1" dirty="0">
                          <a:solidFill>
                            <a:schemeClr val="tx1"/>
                          </a:solidFill>
                          <a:latin typeface="Century Gothic" panose="020B0502020202020204" pitchFamily="34" charset="0"/>
                        </a:rPr>
                        <a:t> wellboat</a:t>
                      </a:r>
                    </a:p>
                  </a:txBody>
                  <a:tcPr>
                    <a:solidFill>
                      <a:schemeClr val="bg1"/>
                    </a:solidFill>
                  </a:tcPr>
                </a:tc>
                <a:extLst>
                  <a:ext uri="{0D108BD9-81ED-4DB2-BD59-A6C34878D82A}">
                    <a16:rowId xmlns:a16="http://schemas.microsoft.com/office/drawing/2014/main" val="3773703576"/>
                  </a:ext>
                </a:extLst>
              </a:tr>
            </a:tbl>
          </a:graphicData>
        </a:graphic>
      </p:graphicFrame>
      <p:sp>
        <p:nvSpPr>
          <p:cNvPr id="23" name="TextBox 22">
            <a:extLst>
              <a:ext uri="{FF2B5EF4-FFF2-40B4-BE49-F238E27FC236}">
                <a16:creationId xmlns:a16="http://schemas.microsoft.com/office/drawing/2014/main" id="{326E5594-E834-404A-A8EE-346B5F233579}"/>
              </a:ext>
            </a:extLst>
          </p:cNvPr>
          <p:cNvSpPr txBox="1"/>
          <p:nvPr/>
        </p:nvSpPr>
        <p:spPr>
          <a:xfrm>
            <a:off x="507999" y="4609344"/>
            <a:ext cx="472163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RECOMMENDATIONS</a:t>
            </a:r>
            <a:endParaRPr kumimoji="0" lang="nb-NO"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6" name="Rectangle 5">
            <a:extLst>
              <a:ext uri="{FF2B5EF4-FFF2-40B4-BE49-F238E27FC236}">
                <a16:creationId xmlns:a16="http://schemas.microsoft.com/office/drawing/2014/main" id="{0E32DBC0-1E6C-4FCB-AEC7-7935680A0E2F}"/>
              </a:ext>
            </a:extLst>
          </p:cNvPr>
          <p:cNvSpPr/>
          <p:nvPr/>
        </p:nvSpPr>
        <p:spPr>
          <a:xfrm>
            <a:off x="514350" y="2153067"/>
            <a:ext cx="7452094" cy="861774"/>
          </a:xfrm>
          <a:prstGeom prst="rect">
            <a:avLst/>
          </a:prstGeom>
          <a:solidFill>
            <a:schemeClr val="bg1">
              <a:lumMod val="85000"/>
            </a:schemeClr>
          </a:solidFill>
          <a:ln>
            <a:solidFill>
              <a:schemeClr val="tx1">
                <a:lumMod val="50000"/>
                <a:lumOff val="5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What</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lang="es-ES" sz="1400" b="1" dirty="0">
                <a:solidFill>
                  <a:prstClr val="black"/>
                </a:solidFill>
                <a:latin typeface="Century Gothic" panose="020B0502020202020204" pitchFamily="34" charset="0"/>
              </a:rPr>
              <a:t>h</a:t>
            </a:r>
            <a:r>
              <a:rPr kumimoji="0" lang="es-ES" sz="14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appened</a:t>
            </a:r>
            <a:r>
              <a:rPr kumimoji="0" lang="es-ES"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endParaRPr lang="nb-NO" sz="1400" dirty="0">
              <a:solidFill>
                <a:schemeClr val="tx1"/>
              </a:solidFill>
              <a:latin typeface="Century Gothic" panose="020B0502020202020204" pitchFamily="34" charset="0"/>
            </a:endParaRPr>
          </a:p>
          <a:p>
            <a:pPr algn="l" fontAlgn="t"/>
            <a:r>
              <a:rPr lang="en-CA" sz="1200" dirty="0">
                <a:latin typeface="Century Gothic" panose="020B0502020202020204" pitchFamily="34" charset="0"/>
              </a:rPr>
              <a:t>The incident happened during sea lice treatment with </a:t>
            </a:r>
            <a:r>
              <a:rPr lang="en-CA" sz="1200" dirty="0" err="1">
                <a:latin typeface="Century Gothic" panose="020B0502020202020204" pitchFamily="34" charset="0"/>
              </a:rPr>
              <a:t>hydrolicer</a:t>
            </a:r>
            <a:r>
              <a:rPr lang="en-CA" sz="1200" dirty="0">
                <a:latin typeface="Century Gothic" panose="020B0502020202020204" pitchFamily="34" charset="0"/>
              </a:rPr>
              <a:t>. As the operation started and fish were loaded onto the treatment vessel an error occurred in the system, resulting in reduced volume in one of the wells. </a:t>
            </a:r>
          </a:p>
        </p:txBody>
      </p:sp>
      <p:sp>
        <p:nvSpPr>
          <p:cNvPr id="16" name="Rectangle 15">
            <a:extLst>
              <a:ext uri="{FF2B5EF4-FFF2-40B4-BE49-F238E27FC236}">
                <a16:creationId xmlns:a16="http://schemas.microsoft.com/office/drawing/2014/main" id="{F188305C-AED7-13A5-31FE-A0CE239EAFB6}"/>
              </a:ext>
            </a:extLst>
          </p:cNvPr>
          <p:cNvSpPr/>
          <p:nvPr/>
        </p:nvSpPr>
        <p:spPr>
          <a:xfrm>
            <a:off x="527049" y="3214184"/>
            <a:ext cx="7452093" cy="1231106"/>
          </a:xfrm>
          <a:prstGeom prst="rect">
            <a:avLst/>
          </a:prstGeom>
          <a:solidFill>
            <a:schemeClr val="bg1">
              <a:lumMod val="85000"/>
            </a:schemeClr>
          </a:solidFill>
          <a:ln>
            <a:solidFill>
              <a:schemeClr val="tx1">
                <a:lumMod val="50000"/>
                <a:lumOff val="5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b="1" dirty="0" err="1">
                <a:latin typeface="Century Gothic" panose="020B0502020202020204" pitchFamily="34" charset="0"/>
              </a:rPr>
              <a:t>Why</a:t>
            </a:r>
            <a:r>
              <a:rPr lang="es-ES" sz="1400" b="1" dirty="0">
                <a:latin typeface="Century Gothic" panose="020B0502020202020204" pitchFamily="34" charset="0"/>
              </a:rPr>
              <a:t> </a:t>
            </a:r>
            <a:r>
              <a:rPr lang="es-ES" sz="1400" b="1" dirty="0" err="1">
                <a:latin typeface="Century Gothic" panose="020B0502020202020204" pitchFamily="34" charset="0"/>
              </a:rPr>
              <a:t>did</a:t>
            </a:r>
            <a:r>
              <a:rPr lang="es-ES" sz="1400" b="1" dirty="0">
                <a:latin typeface="Century Gothic" panose="020B0502020202020204" pitchFamily="34" charset="0"/>
              </a:rPr>
              <a:t> </a:t>
            </a:r>
            <a:r>
              <a:rPr lang="es-ES" sz="1400" b="1" dirty="0" err="1">
                <a:latin typeface="Century Gothic" panose="020B0502020202020204" pitchFamily="34" charset="0"/>
              </a:rPr>
              <a:t>it</a:t>
            </a:r>
            <a:r>
              <a:rPr lang="es-ES" sz="1400" b="1" dirty="0">
                <a:latin typeface="Century Gothic" panose="020B0502020202020204" pitchFamily="34" charset="0"/>
              </a:rPr>
              <a:t> </a:t>
            </a:r>
            <a:r>
              <a:rPr lang="es-ES" sz="1400" b="1" dirty="0" err="1">
                <a:latin typeface="Century Gothic" panose="020B0502020202020204" pitchFamily="34" charset="0"/>
              </a:rPr>
              <a:t>happen</a:t>
            </a:r>
            <a:r>
              <a:rPr lang="es-ES" sz="1400" b="1" dirty="0">
                <a:latin typeface="Century Gothic" panose="020B0502020202020204" pitchFamily="34" charset="0"/>
              </a:rPr>
              <a:t>:</a:t>
            </a:r>
          </a:p>
          <a:p>
            <a:r>
              <a:rPr lang="en-CA" sz="1200" dirty="0">
                <a:latin typeface="Century Gothic" panose="020B0502020202020204" pitchFamily="34" charset="0"/>
              </a:rPr>
              <a:t>As it became critical for the fish welfare, fresh seawater was pumped into the system to improve the situation. The grates in the system were covered, thereby causing the pressure to rise, resulting in the fish and water the being pushed back out through the </a:t>
            </a:r>
            <a:r>
              <a:rPr lang="en-CA" sz="1200" dirty="0" err="1">
                <a:latin typeface="Century Gothic" panose="020B0502020202020204" pitchFamily="34" charset="0"/>
              </a:rPr>
              <a:t>hydrolicer</a:t>
            </a:r>
            <a:r>
              <a:rPr lang="en-CA" sz="1200" dirty="0">
                <a:latin typeface="Century Gothic" panose="020B0502020202020204" pitchFamily="34" charset="0"/>
              </a:rPr>
              <a:t> system and into the sea. There were barriers in place along the rails of the boat but as the system opening was located above the rails this did not prevent the fish from ending up in sea. </a:t>
            </a:r>
            <a:endParaRPr lang="nb-NO" sz="1200" dirty="0">
              <a:latin typeface="Century Gothic" panose="020B0502020202020204" pitchFamily="34" charset="0"/>
            </a:endParaRPr>
          </a:p>
        </p:txBody>
      </p:sp>
      <p:sp>
        <p:nvSpPr>
          <p:cNvPr id="27" name="Rectangle: Top Corners Rounded 26">
            <a:extLst>
              <a:ext uri="{FF2B5EF4-FFF2-40B4-BE49-F238E27FC236}">
                <a16:creationId xmlns:a16="http://schemas.microsoft.com/office/drawing/2014/main" id="{8411F2CD-CEDA-026D-656F-A99EF3FAB632}"/>
              </a:ext>
            </a:extLst>
          </p:cNvPr>
          <p:cNvSpPr/>
          <p:nvPr/>
        </p:nvSpPr>
        <p:spPr>
          <a:xfrm>
            <a:off x="8395856" y="269217"/>
            <a:ext cx="3676072" cy="3872953"/>
          </a:xfrm>
          <a:prstGeom prst="round2Same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b="0" i="0"/>
            </a:pPr>
            <a:r>
              <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TAKE ACTION</a:t>
            </a:r>
            <a:r>
              <a:rPr kumimoji="0" lang="1044"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endParaRPr kumimoji="0" lang="nb-NO"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b="0" i="0"/>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b="0" i="0"/>
            </a:pPr>
            <a:r>
              <a:rPr lang="nb-NO" sz="1600" dirty="0">
                <a:solidFill>
                  <a:prstClr val="black"/>
                </a:solidFill>
                <a:latin typeface="Century Gothic" panose="020B0502020202020204" pitchFamily="34" charset="0"/>
              </a:rPr>
              <a:t>Do </a:t>
            </a:r>
            <a:r>
              <a:rPr lang="nb-NO" sz="1600" dirty="0" err="1">
                <a:solidFill>
                  <a:prstClr val="black"/>
                </a:solidFill>
                <a:latin typeface="Century Gothic" panose="020B0502020202020204" pitchFamily="34" charset="0"/>
              </a:rPr>
              <a:t>you</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ensure</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external</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well</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boats</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check</a:t>
            </a:r>
            <a:r>
              <a:rPr lang="nb-NO" sz="1600" dirty="0">
                <a:solidFill>
                  <a:prstClr val="black"/>
                </a:solidFill>
                <a:latin typeface="Century Gothic" panose="020B0502020202020204" pitchFamily="34" charset="0"/>
              </a:rPr>
              <a:t> and </a:t>
            </a:r>
            <a:r>
              <a:rPr lang="nb-NO" sz="1600" dirty="0" err="1">
                <a:solidFill>
                  <a:prstClr val="black"/>
                </a:solidFill>
                <a:latin typeface="Century Gothic" panose="020B0502020202020204" pitchFamily="34" charset="0"/>
              </a:rPr>
              <a:t>confirm</a:t>
            </a:r>
            <a:r>
              <a:rPr lang="nb-NO" sz="1600" dirty="0">
                <a:solidFill>
                  <a:prstClr val="black"/>
                </a:solidFill>
                <a:latin typeface="Century Gothic" panose="020B0502020202020204" pitchFamily="34" charset="0"/>
              </a:rPr>
              <a:t> </a:t>
            </a:r>
            <a:r>
              <a:rPr lang="nb-NO" sz="1600" dirty="0" err="1">
                <a:solidFill>
                  <a:prstClr val="black"/>
                </a:solidFill>
                <a:latin typeface="Century Gothic" panose="020B0502020202020204" pitchFamily="34" charset="0"/>
              </a:rPr>
              <a:t>that</a:t>
            </a:r>
            <a:r>
              <a:rPr lang="nb-NO" sz="1600" dirty="0">
                <a:solidFill>
                  <a:prstClr val="black"/>
                </a:solidFill>
                <a:latin typeface="Century Gothic" panose="020B0502020202020204" pitchFamily="34" charset="0"/>
              </a:rPr>
              <a:t> system </a:t>
            </a:r>
            <a:r>
              <a:rPr lang="nb-NO" sz="1600" dirty="0" err="1">
                <a:solidFill>
                  <a:prstClr val="black"/>
                </a:solidFill>
                <a:latin typeface="Century Gothic" panose="020B0502020202020204" pitchFamily="34" charset="0"/>
              </a:rPr>
              <a:t>set</a:t>
            </a:r>
            <a:r>
              <a:rPr lang="nb-NO" sz="1600" dirty="0">
                <a:solidFill>
                  <a:prstClr val="black"/>
                </a:solidFill>
                <a:latin typeface="Century Gothic" panose="020B0502020202020204" pitchFamily="34" charset="0"/>
              </a:rPr>
              <a:t>-up is </a:t>
            </a:r>
            <a:r>
              <a:rPr lang="nb-NO" sz="1600" dirty="0" err="1">
                <a:solidFill>
                  <a:prstClr val="black"/>
                </a:solidFill>
                <a:latin typeface="Century Gothic" panose="020B0502020202020204" pitchFamily="34" charset="0"/>
              </a:rPr>
              <a:t>correct</a:t>
            </a:r>
            <a:r>
              <a:rPr lang="nb-NO" sz="1600" dirty="0">
                <a:solidFill>
                  <a:prstClr val="black"/>
                </a:solidFill>
                <a:latin typeface="Century Gothic" panose="020B0502020202020204" pitchFamily="34" charset="0"/>
              </a:rPr>
              <a:t> prior to </a:t>
            </a:r>
            <a:r>
              <a:rPr lang="nb-NO" sz="1600" dirty="0" err="1">
                <a:solidFill>
                  <a:prstClr val="black"/>
                </a:solidFill>
                <a:latin typeface="Century Gothic" panose="020B0502020202020204" pitchFamily="34" charset="0"/>
              </a:rPr>
              <a:t>operation</a:t>
            </a:r>
            <a:r>
              <a:rPr lang="nb-NO" sz="1600" dirty="0">
                <a:solidFill>
                  <a:prstClr val="black"/>
                </a:solidFill>
                <a:latin typeface="Century Gothic" panose="020B0502020202020204" pitchFamily="34" charset="0"/>
              </a:rPr>
              <a:t> start-up?</a:t>
            </a:r>
          </a:p>
          <a:p>
            <a:pPr marR="0" lvl="0" defTabSz="914400" rtl="0" eaLnBrk="1" fontAlgn="auto" latinLnBrk="0" hangingPunct="1">
              <a:lnSpc>
                <a:spcPct val="100000"/>
              </a:lnSpc>
              <a:spcBef>
                <a:spcPct val="0"/>
              </a:spcBef>
              <a:spcAft>
                <a:spcPct val="0"/>
              </a:spcAft>
              <a:buClrTx/>
              <a:buSzTx/>
              <a:defRPr/>
            </a:pPr>
            <a:endParaRPr kumimoji="0" lang="nb-NO"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defRPr/>
            </a:pPr>
            <a:endParaRPr kumimoji="0" lang="nb-NO"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pic>
        <p:nvPicPr>
          <p:cNvPr id="28" name="Picture 27">
            <a:extLst>
              <a:ext uri="{FF2B5EF4-FFF2-40B4-BE49-F238E27FC236}">
                <a16:creationId xmlns:a16="http://schemas.microsoft.com/office/drawing/2014/main" id="{8683BAB7-F3D1-B1D7-771F-F0DCC61702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5856" y="4142170"/>
            <a:ext cx="3676072" cy="2446612"/>
          </a:xfrm>
          <a:prstGeom prst="rect">
            <a:avLst/>
          </a:prstGeom>
          <a:ln>
            <a:solidFill>
              <a:schemeClr val="tx1"/>
            </a:solidFill>
          </a:ln>
        </p:spPr>
      </p:pic>
    </p:spTree>
    <p:extLst>
      <p:ext uri="{BB962C8B-B14F-4D97-AF65-F5344CB8AC3E}">
        <p14:creationId xmlns:p14="http://schemas.microsoft.com/office/powerpoint/2010/main" val="3688065203"/>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BFDD063833808469F39AC3877AE7583" ma:contentTypeVersion="10" ma:contentTypeDescription="Create a new document." ma:contentTypeScope="" ma:versionID="a1899ac72937bc0d712f22eadf8531b4">
  <xsd:schema xmlns:xsd="http://www.w3.org/2001/XMLSchema" xmlns:xs="http://www.w3.org/2001/XMLSchema" xmlns:p="http://schemas.microsoft.com/office/2006/metadata/properties" xmlns:ns2="de4eb7a0-a5c3-42f9-ade6-9ad5f0dd3319" targetNamespace="http://schemas.microsoft.com/office/2006/metadata/properties" ma:root="true" ma:fieldsID="62f23b9b05ed0a6d915eaa6e36a6a66f" ns2:_="">
    <xsd:import namespace="de4eb7a0-a5c3-42f9-ade6-9ad5f0dd331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4eb7a0-a5c3-42f9-ade6-9ad5f0dd33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1B90BE-7E95-4BF8-9175-3A8F2C040E39}">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0D2760C-7E50-4255-8213-B9A6EA57D586}">
  <ds:schemaRefs>
    <ds:schemaRef ds:uri="http://schemas.microsoft.com/sharepoint/v3/contenttype/forms"/>
  </ds:schemaRefs>
</ds:datastoreItem>
</file>

<file path=customXml/itemProps3.xml><?xml version="1.0" encoding="utf-8"?>
<ds:datastoreItem xmlns:ds="http://schemas.openxmlformats.org/officeDocument/2006/customXml" ds:itemID="{C334CC88-816B-403F-8C06-54014348B3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4eb7a0-a5c3-42f9-ade6-9ad5f0dd33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2600</TotalTime>
  <Words>2402</Words>
  <Application>Microsoft Office PowerPoint</Application>
  <PresentationFormat>Widescreen</PresentationFormat>
  <Paragraphs>201</Paragraphs>
  <Slides>8</Slides>
  <Notes>0</Notes>
  <HiddenSlides>0</HiddenSlides>
  <MMClips>0</MMClips>
  <ScaleCrop>false</ScaleCrop>
  <HeadingPairs>
    <vt:vector size="4" baseType="variant">
      <vt:variant>
        <vt:lpstr>Tema</vt:lpstr>
      </vt:variant>
      <vt:variant>
        <vt:i4>1</vt:i4>
      </vt:variant>
      <vt:variant>
        <vt:lpstr>Lysbildetitler</vt:lpstr>
      </vt:variant>
      <vt:variant>
        <vt:i4>8</vt:i4>
      </vt:variant>
    </vt:vector>
  </HeadingPairs>
  <TitlesOfParts>
    <vt:vector size="9" baseType="lpstr">
      <vt:lpstr>Office Theme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Torgersen, Lene Norstrand</dc:creator>
  <cp:lastModifiedBy>Torgersen, Lene Norstrand</cp:lastModifiedBy>
  <cp:revision>9</cp:revision>
  <dcterms:created xsi:type="dcterms:W3CDTF">2022-09-06T12:15:02Z</dcterms:created>
  <dcterms:modified xsi:type="dcterms:W3CDTF">2022-10-10T06:26:40Z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0x010100ABFDD063833808469F39AC3877AE7583</vt:lpwstr>
  </property>
</Properties>
</file>