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slides/slide8.xml" ContentType="application/vnd.openxmlformats-officedocument.presentationml.slide+xml"/>
  <Override PartName="/ppt/slides/slide9.xml" ContentType="application/vnd.openxmlformats-officedocument.presentationml.slide+xml"/>
  <Override PartName="/ppt/presentation.xml" ContentType="application/vnd.openxmlformats-officedocument.presentationml.presentation.main+xml"/>
  <Override PartName="/ppt/slides/slide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9.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ppt/revisionInfo.xml" ContentType="application/vnd.ms-powerpoint.revisioninfo+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313" r:id="rId5"/>
    <p:sldId id="316" r:id="rId6"/>
    <p:sldId id="317" r:id="rId7"/>
    <p:sldId id="318" r:id="rId8"/>
    <p:sldId id="315" r:id="rId9"/>
    <p:sldId id="319" r:id="rId10"/>
    <p:sldId id="320" r:id="rId11"/>
    <p:sldId id="321" r:id="rId12"/>
    <p:sldId id="322" r:id="rId13"/>
  </p:sldIdLst>
  <p:sldSz cx="9144000" cy="6858000" type="screen4x3"/>
  <p:notesSz cx="7010400" cy="92964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35">
          <p15:clr>
            <a:srgbClr val="A4A3A4"/>
          </p15:clr>
        </p15:guide>
        <p15:guide id="2" pos="3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89AC"/>
    <a:srgbClr val="C0990C"/>
    <a:srgbClr val="2E5185"/>
    <a:srgbClr val="FFA49E"/>
    <a:srgbClr val="DC463A"/>
    <a:srgbClr val="90AAC4"/>
    <a:srgbClr val="FF8D6D"/>
    <a:srgbClr val="D4E9F6"/>
    <a:srgbClr val="A0C6E6"/>
    <a:srgbClr val="A1DA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9040B649-DEE9-4A1F-BC94-15C3D897C64F}">
  <a:tblStyle styleId="{9040B649-DEE9-4A1F-BC94-15C3D897C64F}" styleName="Marine Harvest">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rgbClr val="DCE0E5"/>
          </a:solidFill>
        </a:fill>
      </a:tcStyle>
    </a:band1H>
    <a:band2H>
      <a:tcStyle>
        <a:tcBdr/>
        <a:fill>
          <a:solidFill>
            <a:srgbClr val="EEF5F7"/>
          </a:solidFill>
        </a:fill>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ff">
        <a:fontRef idx="minor">
          <a:prstClr val="black"/>
        </a:fontRef>
        <a:schemeClr val="lt1"/>
      </a:tcTxStyle>
      <a:tcStyle>
        <a:tcBdr>
          <a:bottom>
            <a:ln w="38100" cmpd="sng">
              <a:solidFill>
                <a:schemeClr val="lt1"/>
              </a:solidFill>
            </a:ln>
          </a:bottom>
        </a:tcBdr>
        <a:fill>
          <a:gradFill>
            <a:gsLst>
              <a:gs pos="0">
                <a:srgbClr val="24292A"/>
              </a:gs>
              <a:gs pos="100000">
                <a:schemeClr val="tx2">
                  <a:lumMod val="50000"/>
                </a:schemeClr>
              </a:gs>
            </a:gsLst>
            <a:lin ang="0" scaled="0"/>
          </a:gradFill>
        </a:fill>
      </a:tcStyle>
    </a:firstRow>
  </a:tblStyle>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944" autoAdjust="0"/>
  </p:normalViewPr>
  <p:slideViewPr>
    <p:cSldViewPr snapToObjects="1">
      <p:cViewPr varScale="1">
        <p:scale>
          <a:sx n="108" d="100"/>
          <a:sy n="108" d="100"/>
        </p:scale>
        <p:origin x="1704" y="96"/>
      </p:cViewPr>
      <p:guideLst>
        <p:guide orient="horz" pos="935"/>
        <p:guide pos="3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openxmlformats.org/officeDocument/2006/relationships/customXml" Target="../customXml/item4.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nb-NO"/>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5FF34AB-DB44-4C93-8044-5C28A4B6BE38}" type="datetimeFigureOut">
              <a:rPr lang="nb-NO" smtClean="0"/>
              <a:pPr/>
              <a:t>20.07.2018</a:t>
            </a:fld>
            <a:endParaRPr lang="nb-NO"/>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nb-NO"/>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nb-NO"/>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095F27C-955D-4611-B175-9DADDAD6D19C}" type="slidenum">
              <a:rPr lang="nb-NO" smtClean="0"/>
              <a:pPr/>
              <a:t>‹#›</a:t>
            </a:fld>
            <a:endParaRPr lang="nb-NO"/>
          </a:p>
        </p:txBody>
      </p:sp>
    </p:spTree>
    <p:extLst>
      <p:ext uri="{BB962C8B-B14F-4D97-AF65-F5344CB8AC3E}">
        <p14:creationId xmlns:p14="http://schemas.microsoft.com/office/powerpoint/2010/main" val="3719321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Rectangle 6"/>
          <p:cNvSpPr/>
          <p:nvPr userDrawn="1"/>
        </p:nvSpPr>
        <p:spPr>
          <a:xfrm>
            <a:off x="0" y="198000"/>
            <a:ext cx="9144000" cy="3456000"/>
          </a:xfrm>
          <a:prstGeom prst="rect">
            <a:avLst/>
          </a:prstGeom>
          <a:gradFill flip="none" rotWithShape="1">
            <a:gsLst>
              <a:gs pos="0">
                <a:srgbClr val="5B89AC">
                  <a:alpha val="50000"/>
                </a:srgbClr>
              </a:gs>
              <a:gs pos="100000">
                <a:srgbClr val="2E5185">
                  <a:alpha val="5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2844000" y="1395378"/>
            <a:ext cx="5396400" cy="1575425"/>
          </a:xfrm>
        </p:spPr>
        <p:txBody>
          <a:bodyPr anchor="b">
            <a:normAutofit/>
          </a:bodyPr>
          <a:lstStyle>
            <a:lvl1pPr>
              <a:defRPr sz="3100">
                <a:solidFill>
                  <a:schemeClr val="bg1"/>
                </a:solidFill>
              </a:defRPr>
            </a:lvl1pPr>
          </a:lstStyle>
          <a:p>
            <a:r>
              <a:rPr lang="en-US"/>
              <a:t>Click to edit Master title style</a:t>
            </a:r>
            <a:endParaRPr lang="nb-NO" dirty="0"/>
          </a:p>
        </p:txBody>
      </p:sp>
      <p:sp>
        <p:nvSpPr>
          <p:cNvPr id="3" name="Undertittel 2"/>
          <p:cNvSpPr>
            <a:spLocks noGrp="1"/>
          </p:cNvSpPr>
          <p:nvPr>
            <p:ph type="subTitle" idx="1" hasCustomPrompt="1"/>
          </p:nvPr>
        </p:nvSpPr>
        <p:spPr>
          <a:xfrm>
            <a:off x="2844000" y="3231151"/>
            <a:ext cx="5396400" cy="169277"/>
          </a:xfrm>
        </p:spPr>
        <p:txBody>
          <a:bodyPr wrap="square">
            <a:spAutoFit/>
          </a:bodyPr>
          <a:lstStyle>
            <a:lvl1pPr marL="0" indent="0" algn="l">
              <a:buNone/>
              <a:defRPr sz="11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Arrangement | Sted | Dato</a:t>
            </a:r>
          </a:p>
        </p:txBody>
      </p:sp>
      <p:cxnSp>
        <p:nvCxnSpPr>
          <p:cNvPr id="5" name="Rett linje 4"/>
          <p:cNvCxnSpPr/>
          <p:nvPr userDrawn="1"/>
        </p:nvCxnSpPr>
        <p:spPr>
          <a:xfrm>
            <a:off x="2840400" y="3066579"/>
            <a:ext cx="54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4400" y="198000"/>
            <a:ext cx="1728220" cy="3456439"/>
          </a:xfrm>
          <a:prstGeom prst="rect">
            <a:avLst/>
          </a:prstGeom>
        </p:spPr>
      </p:pic>
    </p:spTree>
    <p:extLst>
      <p:ext uri="{BB962C8B-B14F-4D97-AF65-F5344CB8AC3E}">
        <p14:creationId xmlns:p14="http://schemas.microsoft.com/office/powerpoint/2010/main" val="1879051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dirty="0"/>
          </a:p>
        </p:txBody>
      </p:sp>
      <p:sp>
        <p:nvSpPr>
          <p:cNvPr id="3" name="Slide Number Placeholder 2"/>
          <p:cNvSpPr>
            <a:spLocks noGrp="1"/>
          </p:cNvSpPr>
          <p:nvPr>
            <p:ph type="sldNum" sz="quarter" idx="10"/>
          </p:nvPr>
        </p:nvSpPr>
        <p:spPr/>
        <p:txBody>
          <a:bodyPr/>
          <a:lstStyle/>
          <a:p>
            <a:fld id="{4F2E581D-FC4F-4DC2-98D4-EDCF2461179A}" type="slidenum">
              <a:rPr lang="nb-NO" smtClean="0"/>
              <a:pPr/>
              <a:t>‹#›</a:t>
            </a:fld>
            <a:endParaRPr lang="nb-NO" dirty="0"/>
          </a:p>
        </p:txBody>
      </p:sp>
      <p:sp>
        <p:nvSpPr>
          <p:cNvPr id="4" name="Plassholder for innhold 2"/>
          <p:cNvSpPr>
            <a:spLocks noGrp="1"/>
          </p:cNvSpPr>
          <p:nvPr>
            <p:ph idx="1"/>
          </p:nvPr>
        </p:nvSpPr>
        <p:spPr>
          <a:xfrm>
            <a:off x="540000" y="1918799"/>
            <a:ext cx="8064000" cy="427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5" name="Plassholder for tekst 7"/>
          <p:cNvSpPr>
            <a:spLocks noGrp="1"/>
          </p:cNvSpPr>
          <p:nvPr>
            <p:ph type="body" sz="quarter" idx="13" hasCustomPrompt="1"/>
          </p:nvPr>
        </p:nvSpPr>
        <p:spPr>
          <a:xfrm>
            <a:off x="540000" y="6368400"/>
            <a:ext cx="5856944" cy="123111"/>
          </a:xfrm>
        </p:spPr>
        <p:txBody>
          <a:bodyPr>
            <a:noAutofit/>
          </a:bodyPr>
          <a:lstStyle>
            <a:lvl1pPr marL="0" indent="0">
              <a:buNone/>
              <a:defRPr sz="800" baseline="0">
                <a:solidFill>
                  <a:srgbClr val="6A7077"/>
                </a:solidFill>
              </a:defRPr>
            </a:lvl1pPr>
          </a:lstStyle>
          <a:p>
            <a:pPr lvl="0"/>
            <a:r>
              <a:rPr lang="nb-NO" dirty="0"/>
              <a:t>Noter: Her er det mulig å legge inn noter</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 og innhold uten bunnlinj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Slide Number Placeholder 2"/>
          <p:cNvSpPr>
            <a:spLocks noGrp="1"/>
          </p:cNvSpPr>
          <p:nvPr>
            <p:ph type="sldNum" sz="quarter" idx="10"/>
          </p:nvPr>
        </p:nvSpPr>
        <p:spPr/>
        <p:txBody>
          <a:bodyPr/>
          <a:lstStyle/>
          <a:p>
            <a:fld id="{4F2E581D-FC4F-4DC2-98D4-EDCF2461179A}" type="slidenum">
              <a:rPr lang="nb-NO" smtClean="0"/>
              <a:pPr/>
              <a:t>‹#›</a:t>
            </a:fld>
            <a:endParaRPr lang="nb-NO" dirty="0"/>
          </a:p>
        </p:txBody>
      </p:sp>
      <p:sp>
        <p:nvSpPr>
          <p:cNvPr id="6" name="Plassholder for innhold 2"/>
          <p:cNvSpPr>
            <a:spLocks noGrp="1"/>
          </p:cNvSpPr>
          <p:nvPr>
            <p:ph idx="1"/>
          </p:nvPr>
        </p:nvSpPr>
        <p:spPr>
          <a:xfrm>
            <a:off x="540000" y="1918799"/>
            <a:ext cx="8064000" cy="427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cxnSp>
        <p:nvCxnSpPr>
          <p:cNvPr id="7" name="Rett linje 9"/>
          <p:cNvCxnSpPr/>
          <p:nvPr userDrawn="1"/>
        </p:nvCxnSpPr>
        <p:spPr>
          <a:xfrm>
            <a:off x="539552" y="1800000"/>
            <a:ext cx="8064000" cy="0"/>
          </a:xfrm>
          <a:prstGeom prst="line">
            <a:avLst/>
          </a:prstGeom>
          <a:ln w="9000">
            <a:solidFill>
              <a:srgbClr val="CDCFD2"/>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197864"/>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Slide Number Placeholder 2"/>
          <p:cNvSpPr>
            <a:spLocks noGrp="1"/>
          </p:cNvSpPr>
          <p:nvPr>
            <p:ph type="sldNum" sz="quarter" idx="10"/>
          </p:nvPr>
        </p:nvSpPr>
        <p:spPr/>
        <p:txBody>
          <a:bodyPr/>
          <a:lstStyle/>
          <a:p>
            <a:fld id="{4F2E581D-FC4F-4DC2-98D4-EDCF2461179A}" type="slidenum">
              <a:rPr lang="nb-NO" smtClean="0"/>
              <a:pPr/>
              <a:t>‹#›</a:t>
            </a:fld>
            <a:endParaRPr lang="nb-NO" dirty="0"/>
          </a:p>
        </p:txBody>
      </p:sp>
      <p:sp>
        <p:nvSpPr>
          <p:cNvPr id="4" name="Plassholder for innhold 2"/>
          <p:cNvSpPr>
            <a:spLocks noGrp="1"/>
          </p:cNvSpPr>
          <p:nvPr>
            <p:ph idx="1"/>
          </p:nvPr>
        </p:nvSpPr>
        <p:spPr>
          <a:xfrm>
            <a:off x="540000" y="1918799"/>
            <a:ext cx="3960000" cy="427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5" name="Plassholder for innhold 2"/>
          <p:cNvSpPr>
            <a:spLocks noGrp="1"/>
          </p:cNvSpPr>
          <p:nvPr>
            <p:ph idx="11"/>
          </p:nvPr>
        </p:nvSpPr>
        <p:spPr>
          <a:xfrm>
            <a:off x="4644628" y="1918799"/>
            <a:ext cx="3960000" cy="427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6" name="Plassholder for tekst 7"/>
          <p:cNvSpPr>
            <a:spLocks noGrp="1"/>
          </p:cNvSpPr>
          <p:nvPr>
            <p:ph type="body" sz="quarter" idx="13" hasCustomPrompt="1"/>
          </p:nvPr>
        </p:nvSpPr>
        <p:spPr>
          <a:xfrm>
            <a:off x="540000" y="6368400"/>
            <a:ext cx="5856944" cy="123111"/>
          </a:xfrm>
        </p:spPr>
        <p:txBody>
          <a:bodyPr>
            <a:noAutofit/>
          </a:bodyPr>
          <a:lstStyle>
            <a:lvl1pPr marL="0" indent="0">
              <a:buNone/>
              <a:defRPr sz="800" baseline="0">
                <a:solidFill>
                  <a:srgbClr val="6A7077"/>
                </a:solidFill>
              </a:defRPr>
            </a:lvl1pPr>
          </a:lstStyle>
          <a:p>
            <a:pPr lvl="0"/>
            <a:r>
              <a:rPr lang="nb-NO" dirty="0"/>
              <a:t>Noter: Her er det mulig å legge inn noter</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e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Slide Number Placeholder 2"/>
          <p:cNvSpPr>
            <a:spLocks noGrp="1"/>
          </p:cNvSpPr>
          <p:nvPr>
            <p:ph type="sldNum" sz="quarter" idx="10"/>
          </p:nvPr>
        </p:nvSpPr>
        <p:spPr/>
        <p:txBody>
          <a:bodyPr/>
          <a:lstStyle/>
          <a:p>
            <a:fld id="{4F2E581D-FC4F-4DC2-98D4-EDCF2461179A}" type="slidenum">
              <a:rPr lang="nb-NO" smtClean="0"/>
              <a:pPr/>
              <a:t>‹#›</a:t>
            </a:fld>
            <a:endParaRPr lang="nb-NO" dirty="0"/>
          </a:p>
        </p:txBody>
      </p:sp>
      <p:sp>
        <p:nvSpPr>
          <p:cNvPr id="4" name="Plassholder for innhold 2"/>
          <p:cNvSpPr>
            <a:spLocks noGrp="1"/>
          </p:cNvSpPr>
          <p:nvPr>
            <p:ph idx="1"/>
          </p:nvPr>
        </p:nvSpPr>
        <p:spPr>
          <a:xfrm>
            <a:off x="540000" y="1918799"/>
            <a:ext cx="3960000" cy="427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5" name="Plassholder for innhold 2"/>
          <p:cNvSpPr>
            <a:spLocks noGrp="1"/>
          </p:cNvSpPr>
          <p:nvPr>
            <p:ph idx="11"/>
          </p:nvPr>
        </p:nvSpPr>
        <p:spPr>
          <a:xfrm>
            <a:off x="4644628" y="1918799"/>
            <a:ext cx="3960000" cy="2062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6" name="Plassholder for innhold 2"/>
          <p:cNvSpPr>
            <a:spLocks noGrp="1"/>
          </p:cNvSpPr>
          <p:nvPr>
            <p:ph idx="13"/>
          </p:nvPr>
        </p:nvSpPr>
        <p:spPr>
          <a:xfrm>
            <a:off x="4644000" y="4129199"/>
            <a:ext cx="3960000" cy="2062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7" name="Plassholder for tekst 7"/>
          <p:cNvSpPr>
            <a:spLocks noGrp="1"/>
          </p:cNvSpPr>
          <p:nvPr>
            <p:ph type="body" sz="quarter" idx="14" hasCustomPrompt="1"/>
          </p:nvPr>
        </p:nvSpPr>
        <p:spPr>
          <a:xfrm>
            <a:off x="540000" y="6368400"/>
            <a:ext cx="5856944" cy="123111"/>
          </a:xfrm>
        </p:spPr>
        <p:txBody>
          <a:bodyPr>
            <a:noAutofit/>
          </a:bodyPr>
          <a:lstStyle>
            <a:lvl1pPr marL="0" indent="0">
              <a:buNone/>
              <a:defRPr sz="800" baseline="0">
                <a:solidFill>
                  <a:srgbClr val="6A7077"/>
                </a:solidFill>
              </a:defRPr>
            </a:lvl1pPr>
          </a:lstStyle>
          <a:p>
            <a:pPr lvl="0"/>
            <a:r>
              <a:rPr lang="nb-NO" dirty="0"/>
              <a:t>Noter: Her er det mulig å legge inn noter</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e innholdsdeler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Slide Number Placeholder 2"/>
          <p:cNvSpPr>
            <a:spLocks noGrp="1"/>
          </p:cNvSpPr>
          <p:nvPr>
            <p:ph type="sldNum" sz="quarter" idx="10"/>
          </p:nvPr>
        </p:nvSpPr>
        <p:spPr/>
        <p:txBody>
          <a:bodyPr/>
          <a:lstStyle/>
          <a:p>
            <a:fld id="{4F2E581D-FC4F-4DC2-98D4-EDCF2461179A}" type="slidenum">
              <a:rPr lang="nb-NO" smtClean="0"/>
              <a:pPr/>
              <a:t>‹#›</a:t>
            </a:fld>
            <a:endParaRPr lang="nb-NO" dirty="0"/>
          </a:p>
        </p:txBody>
      </p:sp>
      <p:sp>
        <p:nvSpPr>
          <p:cNvPr id="4" name="Plassholder for innhold 2"/>
          <p:cNvSpPr>
            <a:spLocks noGrp="1"/>
          </p:cNvSpPr>
          <p:nvPr>
            <p:ph idx="1"/>
          </p:nvPr>
        </p:nvSpPr>
        <p:spPr>
          <a:xfrm>
            <a:off x="4644628" y="1918799"/>
            <a:ext cx="3960000" cy="427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innhold 2"/>
          <p:cNvSpPr>
            <a:spLocks noGrp="1"/>
          </p:cNvSpPr>
          <p:nvPr>
            <p:ph idx="11"/>
          </p:nvPr>
        </p:nvSpPr>
        <p:spPr>
          <a:xfrm>
            <a:off x="540000" y="1918799"/>
            <a:ext cx="3960000" cy="2062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6" name="Plassholder for innhold 2"/>
          <p:cNvSpPr>
            <a:spLocks noGrp="1"/>
          </p:cNvSpPr>
          <p:nvPr>
            <p:ph idx="13"/>
          </p:nvPr>
        </p:nvSpPr>
        <p:spPr>
          <a:xfrm>
            <a:off x="540000" y="4129199"/>
            <a:ext cx="3960000" cy="2062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7" name="Plassholder for tekst 7"/>
          <p:cNvSpPr>
            <a:spLocks noGrp="1"/>
          </p:cNvSpPr>
          <p:nvPr>
            <p:ph type="body" sz="quarter" idx="14" hasCustomPrompt="1"/>
          </p:nvPr>
        </p:nvSpPr>
        <p:spPr>
          <a:xfrm>
            <a:off x="540000" y="6368400"/>
            <a:ext cx="5856944" cy="123111"/>
          </a:xfrm>
        </p:spPr>
        <p:txBody>
          <a:bodyPr>
            <a:noAutofit/>
          </a:bodyPr>
          <a:lstStyle>
            <a:lvl1pPr marL="0" indent="0">
              <a:buNone/>
              <a:defRPr sz="800" baseline="0">
                <a:solidFill>
                  <a:srgbClr val="6A7077"/>
                </a:solidFill>
              </a:defRPr>
            </a:lvl1pPr>
          </a:lstStyle>
          <a:p>
            <a:pPr lvl="0"/>
            <a:r>
              <a:rPr lang="nb-NO" dirty="0"/>
              <a:t>Noter: Her er det mulig å legge inn noter</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e innholdsdeler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Slide Number Placeholder 2"/>
          <p:cNvSpPr>
            <a:spLocks noGrp="1"/>
          </p:cNvSpPr>
          <p:nvPr>
            <p:ph type="sldNum" sz="quarter" idx="10"/>
          </p:nvPr>
        </p:nvSpPr>
        <p:spPr/>
        <p:txBody>
          <a:bodyPr/>
          <a:lstStyle/>
          <a:p>
            <a:fld id="{4F2E581D-FC4F-4DC2-98D4-EDCF2461179A}" type="slidenum">
              <a:rPr lang="nb-NO" smtClean="0"/>
              <a:pPr/>
              <a:t>‹#›</a:t>
            </a:fld>
            <a:endParaRPr lang="nb-NO" dirty="0"/>
          </a:p>
        </p:txBody>
      </p:sp>
      <p:sp>
        <p:nvSpPr>
          <p:cNvPr id="4" name="Plassholder for innhold 2"/>
          <p:cNvSpPr>
            <a:spLocks noGrp="1"/>
          </p:cNvSpPr>
          <p:nvPr>
            <p:ph idx="1"/>
          </p:nvPr>
        </p:nvSpPr>
        <p:spPr>
          <a:xfrm>
            <a:off x="4644628" y="1918799"/>
            <a:ext cx="3960000" cy="2062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innhold 2"/>
          <p:cNvSpPr>
            <a:spLocks noGrp="1"/>
          </p:cNvSpPr>
          <p:nvPr>
            <p:ph idx="11"/>
          </p:nvPr>
        </p:nvSpPr>
        <p:spPr>
          <a:xfrm>
            <a:off x="540000" y="1918799"/>
            <a:ext cx="3960000" cy="2062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6" name="Plassholder for innhold 2"/>
          <p:cNvSpPr>
            <a:spLocks noGrp="1"/>
          </p:cNvSpPr>
          <p:nvPr>
            <p:ph idx="13"/>
          </p:nvPr>
        </p:nvSpPr>
        <p:spPr>
          <a:xfrm>
            <a:off x="540000" y="4129199"/>
            <a:ext cx="8064628" cy="2062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7" name="Plassholder for tekst 7"/>
          <p:cNvSpPr>
            <a:spLocks noGrp="1"/>
          </p:cNvSpPr>
          <p:nvPr>
            <p:ph type="body" sz="quarter" idx="14" hasCustomPrompt="1"/>
          </p:nvPr>
        </p:nvSpPr>
        <p:spPr>
          <a:xfrm>
            <a:off x="540000" y="6368400"/>
            <a:ext cx="5856944" cy="123111"/>
          </a:xfrm>
        </p:spPr>
        <p:txBody>
          <a:bodyPr>
            <a:noAutofit/>
          </a:bodyPr>
          <a:lstStyle>
            <a:lvl1pPr marL="0" indent="0">
              <a:buNone/>
              <a:defRPr sz="800" baseline="0">
                <a:solidFill>
                  <a:srgbClr val="6A7077"/>
                </a:solidFill>
              </a:defRPr>
            </a:lvl1pPr>
          </a:lstStyle>
          <a:p>
            <a:pPr lvl="0"/>
            <a:r>
              <a:rPr lang="nb-NO" dirty="0"/>
              <a:t>Noter: Her er det mulig å legge inn noter</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ire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Slide Number Placeholder 2"/>
          <p:cNvSpPr>
            <a:spLocks noGrp="1"/>
          </p:cNvSpPr>
          <p:nvPr>
            <p:ph type="sldNum" sz="quarter" idx="10"/>
          </p:nvPr>
        </p:nvSpPr>
        <p:spPr/>
        <p:txBody>
          <a:bodyPr/>
          <a:lstStyle/>
          <a:p>
            <a:fld id="{4F2E581D-FC4F-4DC2-98D4-EDCF2461179A}" type="slidenum">
              <a:rPr lang="nb-NO" smtClean="0"/>
              <a:pPr/>
              <a:t>‹#›</a:t>
            </a:fld>
            <a:endParaRPr lang="nb-NO" dirty="0"/>
          </a:p>
        </p:txBody>
      </p:sp>
      <p:sp>
        <p:nvSpPr>
          <p:cNvPr id="4" name="Plassholder for innhold 2"/>
          <p:cNvSpPr>
            <a:spLocks noGrp="1"/>
          </p:cNvSpPr>
          <p:nvPr>
            <p:ph idx="1"/>
          </p:nvPr>
        </p:nvSpPr>
        <p:spPr>
          <a:xfrm>
            <a:off x="4644628" y="1918799"/>
            <a:ext cx="3960000" cy="2062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innhold 2"/>
          <p:cNvSpPr>
            <a:spLocks noGrp="1"/>
          </p:cNvSpPr>
          <p:nvPr>
            <p:ph idx="11"/>
          </p:nvPr>
        </p:nvSpPr>
        <p:spPr>
          <a:xfrm>
            <a:off x="540000" y="1918799"/>
            <a:ext cx="3960000" cy="2062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6" name="Plassholder for innhold 2"/>
          <p:cNvSpPr>
            <a:spLocks noGrp="1"/>
          </p:cNvSpPr>
          <p:nvPr>
            <p:ph idx="13"/>
          </p:nvPr>
        </p:nvSpPr>
        <p:spPr>
          <a:xfrm>
            <a:off x="540000" y="4129199"/>
            <a:ext cx="3960000" cy="2062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7" name="Plassholder for innhold 2"/>
          <p:cNvSpPr>
            <a:spLocks noGrp="1"/>
          </p:cNvSpPr>
          <p:nvPr>
            <p:ph idx="14"/>
          </p:nvPr>
        </p:nvSpPr>
        <p:spPr>
          <a:xfrm>
            <a:off x="4644000" y="4129199"/>
            <a:ext cx="3960000" cy="2062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8" name="Plassholder for tekst 7"/>
          <p:cNvSpPr>
            <a:spLocks noGrp="1"/>
          </p:cNvSpPr>
          <p:nvPr>
            <p:ph type="body" sz="quarter" idx="15" hasCustomPrompt="1"/>
          </p:nvPr>
        </p:nvSpPr>
        <p:spPr>
          <a:xfrm>
            <a:off x="540000" y="6368400"/>
            <a:ext cx="5856944" cy="123111"/>
          </a:xfrm>
        </p:spPr>
        <p:txBody>
          <a:bodyPr>
            <a:noAutofit/>
          </a:bodyPr>
          <a:lstStyle>
            <a:lvl1pPr marL="0" indent="0">
              <a:buNone/>
              <a:defRPr sz="800" baseline="0">
                <a:solidFill>
                  <a:srgbClr val="6A7077"/>
                </a:solidFill>
              </a:defRPr>
            </a:lvl1pPr>
          </a:lstStyle>
          <a:p>
            <a:pPr lvl="0"/>
            <a:r>
              <a:rPr lang="nb-NO" dirty="0"/>
              <a:t>Noter: Her er det mulig å legge inn noter</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e med teks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4F2E581D-FC4F-4DC2-98D4-EDCF2461179A}" type="slidenum">
              <a:rPr lang="nb-NO" smtClean="0"/>
              <a:pPr/>
              <a:t>‹#›</a:t>
            </a:fld>
            <a:endParaRPr lang="nb-NO" dirty="0"/>
          </a:p>
        </p:txBody>
      </p:sp>
      <p:sp>
        <p:nvSpPr>
          <p:cNvPr id="4" name="Plassholder for innhold 2"/>
          <p:cNvSpPr>
            <a:spLocks noGrp="1"/>
          </p:cNvSpPr>
          <p:nvPr>
            <p:ph idx="13"/>
          </p:nvPr>
        </p:nvSpPr>
        <p:spPr>
          <a:xfrm>
            <a:off x="540000" y="4741143"/>
            <a:ext cx="8064000" cy="144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5" name="Plassholder for bilde 2"/>
          <p:cNvSpPr>
            <a:spLocks noGrp="1"/>
          </p:cNvSpPr>
          <p:nvPr>
            <p:ph type="pic" idx="1"/>
          </p:nvPr>
        </p:nvSpPr>
        <p:spPr>
          <a:xfrm>
            <a:off x="540000" y="1921974"/>
            <a:ext cx="8064000" cy="268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b-NO"/>
          </a:p>
        </p:txBody>
      </p:sp>
      <p:sp>
        <p:nvSpPr>
          <p:cNvPr id="8" name="Plassholder for tekst 7"/>
          <p:cNvSpPr>
            <a:spLocks noGrp="1"/>
          </p:cNvSpPr>
          <p:nvPr>
            <p:ph type="body" sz="quarter" idx="14" hasCustomPrompt="1"/>
          </p:nvPr>
        </p:nvSpPr>
        <p:spPr>
          <a:xfrm>
            <a:off x="540000" y="6368400"/>
            <a:ext cx="5856944" cy="123111"/>
          </a:xfrm>
        </p:spPr>
        <p:txBody>
          <a:bodyPr>
            <a:noAutofit/>
          </a:bodyPr>
          <a:lstStyle>
            <a:lvl1pPr marL="0" indent="0">
              <a:buNone/>
              <a:defRPr sz="800" baseline="0">
                <a:solidFill>
                  <a:srgbClr val="6A7077"/>
                </a:solidFill>
              </a:defRPr>
            </a:lvl1pPr>
          </a:lstStyle>
          <a:p>
            <a:pPr lvl="0"/>
            <a:r>
              <a:rPr lang="nb-NO" dirty="0"/>
              <a:t>Noter: Her er det mulig å legge inn noter</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dirty="0"/>
          </a:p>
        </p:txBody>
      </p:sp>
      <p:sp>
        <p:nvSpPr>
          <p:cNvPr id="3" name="Slide Number Placeholder 2"/>
          <p:cNvSpPr>
            <a:spLocks noGrp="1"/>
          </p:cNvSpPr>
          <p:nvPr>
            <p:ph type="sldNum" sz="quarter" idx="10"/>
          </p:nvPr>
        </p:nvSpPr>
        <p:spPr/>
        <p:txBody>
          <a:bodyPr/>
          <a:lstStyle/>
          <a:p>
            <a:fld id="{4F2E581D-FC4F-4DC2-98D4-EDCF2461179A}" type="slidenum">
              <a:rPr lang="nb-NO" smtClean="0"/>
              <a:pPr/>
              <a:t>‹#›</a:t>
            </a:fld>
            <a:endParaRPr lang="nb-NO" dirty="0"/>
          </a:p>
        </p:txBody>
      </p:sp>
      <p:sp>
        <p:nvSpPr>
          <p:cNvPr id="4" name="Plassholder for innhold 2"/>
          <p:cNvSpPr>
            <a:spLocks noGrp="1"/>
          </p:cNvSpPr>
          <p:nvPr>
            <p:ph idx="13"/>
          </p:nvPr>
        </p:nvSpPr>
        <p:spPr>
          <a:xfrm>
            <a:off x="540000" y="2602800"/>
            <a:ext cx="3960000" cy="358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5" name="Plassholder for tekst 2"/>
          <p:cNvSpPr>
            <a:spLocks noGrp="1"/>
          </p:cNvSpPr>
          <p:nvPr>
            <p:ph type="body" idx="1"/>
          </p:nvPr>
        </p:nvSpPr>
        <p:spPr>
          <a:xfrm>
            <a:off x="542612" y="1918799"/>
            <a:ext cx="3957388" cy="540000"/>
          </a:xfrm>
        </p:spPr>
        <p:txBody>
          <a:bodyPr anchor="t" anchorCtr="0">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lassholder for innhold 2"/>
          <p:cNvSpPr>
            <a:spLocks noGrp="1"/>
          </p:cNvSpPr>
          <p:nvPr>
            <p:ph idx="14"/>
          </p:nvPr>
        </p:nvSpPr>
        <p:spPr>
          <a:xfrm>
            <a:off x="4644000" y="2602800"/>
            <a:ext cx="3960000" cy="358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7" name="Plassholder for tekst 2"/>
          <p:cNvSpPr>
            <a:spLocks noGrp="1"/>
          </p:cNvSpPr>
          <p:nvPr>
            <p:ph type="body" idx="15"/>
          </p:nvPr>
        </p:nvSpPr>
        <p:spPr>
          <a:xfrm>
            <a:off x="4646612" y="1918799"/>
            <a:ext cx="3957388" cy="540000"/>
          </a:xfrm>
        </p:spPr>
        <p:txBody>
          <a:bodyPr anchor="t" anchorCtr="0">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Plassholder for tekst 7"/>
          <p:cNvSpPr>
            <a:spLocks noGrp="1"/>
          </p:cNvSpPr>
          <p:nvPr>
            <p:ph type="body" sz="quarter" idx="16" hasCustomPrompt="1"/>
          </p:nvPr>
        </p:nvSpPr>
        <p:spPr>
          <a:xfrm>
            <a:off x="540000" y="6368400"/>
            <a:ext cx="5856944" cy="123111"/>
          </a:xfrm>
        </p:spPr>
        <p:txBody>
          <a:bodyPr>
            <a:noAutofit/>
          </a:bodyPr>
          <a:lstStyle>
            <a:lvl1pPr marL="0" indent="0">
              <a:buNone/>
              <a:defRPr sz="800" baseline="0">
                <a:solidFill>
                  <a:srgbClr val="6A7077"/>
                </a:solidFill>
              </a:defRPr>
            </a:lvl1pPr>
          </a:lstStyle>
          <a:p>
            <a:pPr lvl="0"/>
            <a:r>
              <a:rPr lang="nb-NO" dirty="0"/>
              <a:t>Noter: Her er det mulig å legge inn noter</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00000" y="1413766"/>
            <a:ext cx="7344408" cy="319784"/>
          </a:xfrm>
          <a:prstGeom prst="rect">
            <a:avLst/>
          </a:prstGeom>
        </p:spPr>
        <p:txBody>
          <a:bodyPr vert="horz" lIns="0" tIns="0" rIns="0" bIns="0" rtlCol="0" anchor="t" anchorCtr="0">
            <a:noAutofit/>
          </a:bodyPr>
          <a:lstStyle/>
          <a:p>
            <a:r>
              <a:rPr lang="nb-NO" dirty="0"/>
              <a:t>Klikk for å redigere tittelstil</a:t>
            </a:r>
          </a:p>
        </p:txBody>
      </p:sp>
      <p:sp>
        <p:nvSpPr>
          <p:cNvPr id="3" name="Plassholder for tekst 2"/>
          <p:cNvSpPr>
            <a:spLocks noGrp="1"/>
          </p:cNvSpPr>
          <p:nvPr>
            <p:ph type="body" idx="1"/>
          </p:nvPr>
        </p:nvSpPr>
        <p:spPr>
          <a:xfrm>
            <a:off x="540000" y="1918799"/>
            <a:ext cx="8064000" cy="4273200"/>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6" name="Plassholder for lysbildenummer 5"/>
          <p:cNvSpPr>
            <a:spLocks noGrp="1"/>
          </p:cNvSpPr>
          <p:nvPr>
            <p:ph type="sldNum" sz="quarter" idx="4"/>
          </p:nvPr>
        </p:nvSpPr>
        <p:spPr>
          <a:xfrm>
            <a:off x="6470400" y="6366814"/>
            <a:ext cx="2133600" cy="123111"/>
          </a:xfrm>
          <a:prstGeom prst="rect">
            <a:avLst/>
          </a:prstGeom>
        </p:spPr>
        <p:txBody>
          <a:bodyPr vert="horz" lIns="0" tIns="0" rIns="0" bIns="0" rtlCol="0" anchor="ctr">
            <a:spAutoFit/>
          </a:bodyPr>
          <a:lstStyle>
            <a:lvl1pPr algn="r">
              <a:defRPr sz="800">
                <a:solidFill>
                  <a:schemeClr val="tx1">
                    <a:tint val="75000"/>
                  </a:schemeClr>
                </a:solidFill>
              </a:defRPr>
            </a:lvl1pPr>
          </a:lstStyle>
          <a:p>
            <a:fld id="{4F2E581D-FC4F-4DC2-98D4-EDCF2461179A}" type="slidenum">
              <a:rPr lang="nb-NO" smtClean="0"/>
              <a:pPr/>
              <a:t>‹#›</a:t>
            </a:fld>
            <a:endParaRPr lang="nb-NO" dirty="0"/>
          </a:p>
        </p:txBody>
      </p:sp>
      <p:cxnSp>
        <p:nvCxnSpPr>
          <p:cNvPr id="10" name="Rett linje 9"/>
          <p:cNvCxnSpPr/>
          <p:nvPr/>
        </p:nvCxnSpPr>
        <p:spPr>
          <a:xfrm>
            <a:off x="539552" y="1800000"/>
            <a:ext cx="8064000" cy="0"/>
          </a:xfrm>
          <a:prstGeom prst="line">
            <a:avLst/>
          </a:prstGeom>
          <a:ln w="9000">
            <a:solidFill>
              <a:srgbClr val="CDCFD2"/>
            </a:solidFill>
          </a:ln>
        </p:spPr>
        <p:style>
          <a:lnRef idx="1">
            <a:schemeClr val="accent1"/>
          </a:lnRef>
          <a:fillRef idx="0">
            <a:schemeClr val="accent1"/>
          </a:fillRef>
          <a:effectRef idx="0">
            <a:schemeClr val="accent1"/>
          </a:effectRef>
          <a:fontRef idx="minor">
            <a:schemeClr val="tx1"/>
          </a:fontRef>
        </p:style>
      </p:cxnSp>
      <p:cxnSp>
        <p:nvCxnSpPr>
          <p:cNvPr id="11" name="Rett linje 10"/>
          <p:cNvCxnSpPr/>
          <p:nvPr/>
        </p:nvCxnSpPr>
        <p:spPr>
          <a:xfrm>
            <a:off x="540000" y="6310800"/>
            <a:ext cx="8064000" cy="0"/>
          </a:xfrm>
          <a:prstGeom prst="line">
            <a:avLst/>
          </a:prstGeom>
          <a:ln w="9000">
            <a:solidFill>
              <a:srgbClr val="CDCFD2"/>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9144000" cy="1197864"/>
          </a:xfrm>
          <a:prstGeom prst="rect">
            <a:avLst/>
          </a:prstGeom>
        </p:spPr>
      </p:pic>
    </p:spTree>
    <p:extLst>
      <p:ext uri="{BB962C8B-B14F-4D97-AF65-F5344CB8AC3E}">
        <p14:creationId xmlns:p14="http://schemas.microsoft.com/office/powerpoint/2010/main" val="178784752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spcBef>
          <a:spcPct val="0"/>
        </a:spcBef>
        <a:buNone/>
        <a:defRPr sz="1800" kern="1200">
          <a:solidFill>
            <a:schemeClr val="tx1"/>
          </a:solidFill>
          <a:latin typeface="+mj-lt"/>
          <a:ea typeface="+mj-ea"/>
          <a:cs typeface="+mj-cs"/>
        </a:defRPr>
      </a:lvl1pPr>
    </p:titleStyle>
    <p:bodyStyle>
      <a:lvl1pPr marL="126000" indent="-126000" algn="l" defTabSz="914400" rtl="0" eaLnBrk="1" latinLnBrk="0" hangingPunct="1">
        <a:spcBef>
          <a:spcPct val="20000"/>
        </a:spcBef>
        <a:buClr>
          <a:srgbClr val="83888E"/>
        </a:buClr>
        <a:buFont typeface="Arial" pitchFamily="34" charset="0"/>
        <a:buChar char="›"/>
        <a:defRPr sz="1600" kern="1200">
          <a:solidFill>
            <a:srgbClr val="515861"/>
          </a:solidFill>
          <a:latin typeface="+mn-lt"/>
          <a:ea typeface="+mn-ea"/>
          <a:cs typeface="+mn-cs"/>
        </a:defRPr>
      </a:lvl1pPr>
      <a:lvl2pPr marL="252000" indent="-126000" algn="l" defTabSz="914400" rtl="0" eaLnBrk="1" latinLnBrk="0" hangingPunct="1">
        <a:spcBef>
          <a:spcPct val="20000"/>
        </a:spcBef>
        <a:buClr>
          <a:srgbClr val="888E9A"/>
        </a:buClr>
        <a:buFont typeface="Arial" pitchFamily="34" charset="0"/>
        <a:buChar char="•"/>
        <a:defRPr sz="1600" kern="1200">
          <a:solidFill>
            <a:srgbClr val="888E9A"/>
          </a:solidFill>
          <a:latin typeface="+mn-lt"/>
          <a:ea typeface="+mn-ea"/>
          <a:cs typeface="+mn-cs"/>
        </a:defRPr>
      </a:lvl2pPr>
      <a:lvl3pPr marL="360000" indent="-126000" algn="l" defTabSz="914400" rtl="0" eaLnBrk="1" latinLnBrk="0" hangingPunct="1">
        <a:spcBef>
          <a:spcPct val="20000"/>
        </a:spcBef>
        <a:buClr>
          <a:srgbClr val="6A7077"/>
        </a:buClr>
        <a:buFont typeface="Arial" pitchFamily="34" charset="0"/>
        <a:buChar char="›"/>
        <a:defRPr sz="1400" kern="1200">
          <a:solidFill>
            <a:srgbClr val="515861"/>
          </a:solidFill>
          <a:latin typeface="+mn-lt"/>
          <a:ea typeface="+mn-ea"/>
          <a:cs typeface="+mn-cs"/>
        </a:defRPr>
      </a:lvl3pPr>
      <a:lvl4pPr marL="504000" indent="-126000" algn="l" defTabSz="914400" rtl="0" eaLnBrk="1" latinLnBrk="0" hangingPunct="1">
        <a:spcBef>
          <a:spcPct val="20000"/>
        </a:spcBef>
        <a:buClr>
          <a:srgbClr val="888E9A"/>
        </a:buClr>
        <a:buFont typeface="Arial" pitchFamily="34" charset="0"/>
        <a:buChar char="•"/>
        <a:defRPr sz="1200" kern="1200">
          <a:solidFill>
            <a:srgbClr val="777F88"/>
          </a:solidFill>
          <a:latin typeface="+mn-lt"/>
          <a:ea typeface="+mn-ea"/>
          <a:cs typeface="+mn-cs"/>
        </a:defRPr>
      </a:lvl4pPr>
      <a:lvl5pPr marL="612000" indent="-126000" algn="l" defTabSz="914400" rtl="0" eaLnBrk="1" latinLnBrk="0" hangingPunct="1">
        <a:spcBef>
          <a:spcPct val="20000"/>
        </a:spcBef>
        <a:buClr>
          <a:srgbClr val="6A7077"/>
        </a:buClr>
        <a:buFont typeface="Arial" pitchFamily="34" charset="0"/>
        <a:buChar char="›"/>
        <a:defRPr sz="1000" kern="1200">
          <a:solidFill>
            <a:srgbClr val="51586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marineharvest1.sharepoint.com/sites/incidents/_layouts/15/FormServer.aspx?XmlLocation=/sites/incidents/Crisis/MH%20Scotland/2017-11-23___escape___MHScotland.xml"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marineharvest1.sharepoint.com/sites/incidents/_layouts/15/formserver.aspx?XsnLocation=/sites/incidents/FormServerTemplate/CEV_0502.xsn&amp;OpenIn=Browser"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marineharvest1.sharepoint.com/sites/incidents/_layouts/15/formserver.aspx?XsnLocation=/sites/incidents/FormServerTemplate/CEV_0502.xsn&amp;OpenIn=Browser"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770012" cy="1843584"/>
          </a:xfrm>
          <a:prstGeom prst="rect">
            <a:avLst/>
          </a:prstGeom>
        </p:spPr>
      </p:pic>
      <p:sp>
        <p:nvSpPr>
          <p:cNvPr id="3" name="TextBox 2"/>
          <p:cNvSpPr txBox="1"/>
          <p:nvPr/>
        </p:nvSpPr>
        <p:spPr>
          <a:xfrm>
            <a:off x="2792572" y="1320364"/>
            <a:ext cx="6351427" cy="553998"/>
          </a:xfrm>
          <a:prstGeom prst="rect">
            <a:avLst/>
          </a:prstGeom>
          <a:noFill/>
        </p:spPr>
        <p:txBody>
          <a:bodyPr wrap="square" rtlCol="0">
            <a:spAutoFit/>
          </a:bodyPr>
          <a:lstStyle/>
          <a:p>
            <a:r>
              <a:rPr lang="en-US" sz="3000" b="1" dirty="0">
                <a:solidFill>
                  <a:srgbClr val="5B89AC"/>
                </a:solidFill>
              </a:rPr>
              <a:t>Escape Incident INFO SHEET</a:t>
            </a:r>
          </a:p>
        </p:txBody>
      </p:sp>
      <p:sp>
        <p:nvSpPr>
          <p:cNvPr id="4" name="Rounded Rectangle 3"/>
          <p:cNvSpPr/>
          <p:nvPr/>
        </p:nvSpPr>
        <p:spPr>
          <a:xfrm>
            <a:off x="179512" y="1916832"/>
            <a:ext cx="8784976" cy="720080"/>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chemeClr val="tx1">
                  <a:lumMod val="50000"/>
                  <a:lumOff val="50000"/>
                </a:schemeClr>
              </a:solidFill>
            </a:endParaRPr>
          </a:p>
        </p:txBody>
      </p:sp>
      <p:sp>
        <p:nvSpPr>
          <p:cNvPr id="9" name="Rounded Rectangle 8"/>
          <p:cNvSpPr/>
          <p:nvPr/>
        </p:nvSpPr>
        <p:spPr>
          <a:xfrm>
            <a:off x="179512" y="6159678"/>
            <a:ext cx="8784976" cy="648072"/>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rgbClr val="5B89AC"/>
                </a:solidFill>
              </a:rPr>
              <a:t>More Info: Incident report &amp; Evaluation report </a:t>
            </a:r>
          </a:p>
          <a:p>
            <a:r>
              <a:rPr lang="en-US" sz="800" b="1" dirty="0">
                <a:solidFill>
                  <a:srgbClr val="5B89AC"/>
                </a:solidFill>
              </a:rPr>
              <a:t>https://marineharvest1.sharepoint.com/sites/incidents/_layouts/15/FormServer.aspx?XmlLocation=/sites/incidents/Crisis/MH%20Norway%20Mid/2017-10-31___Escapes___MHNorway%20Mid.xml&amp;ClientInstalled=false&amp;DefaultItemOpen=1&amp;Source=https%3A%2F%2Fmarineharvest1%2Esharepoint%2Ecom%2Fsites%2Fincidents%2FCrisis%2FForms%2FAllItems%2Easpx%3FRootFolder%3D%252Fsites%252Fincidents%252FCrisis%252FMH%2520Norway%2520Mid%26FolderCTID%3D0x012000DEFD63F4261E4E4B817E2E830B14551B%26View%3D%257BA5802359%252D9030%252D4726%252DBD11%252D5D59F3A16E3C%257D&amp;CT=1511432035529&amp;OR=DocLibClassicUI </a:t>
            </a:r>
            <a:endParaRPr lang="en-US" sz="800" dirty="0">
              <a:solidFill>
                <a:schemeClr val="tx1"/>
              </a:solidFill>
            </a:endParaRPr>
          </a:p>
        </p:txBody>
      </p:sp>
      <p:sp>
        <p:nvSpPr>
          <p:cNvPr id="10" name="Rounded Rectangle 9"/>
          <p:cNvSpPr/>
          <p:nvPr/>
        </p:nvSpPr>
        <p:spPr>
          <a:xfrm>
            <a:off x="179512" y="5472988"/>
            <a:ext cx="8784976" cy="548300"/>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5B89AC"/>
                </a:solidFill>
              </a:rPr>
              <a:t>Take ACTION</a:t>
            </a:r>
            <a:r>
              <a:rPr lang="en-US" sz="1100" b="1" dirty="0">
                <a:solidFill>
                  <a:schemeClr val="tx1">
                    <a:lumMod val="50000"/>
                    <a:lumOff val="50000"/>
                  </a:schemeClr>
                </a:solidFill>
              </a:rPr>
              <a:t>: Could this incident have happen to you? Do you always run visual checks on “empty” nets before these are removed from production?</a:t>
            </a:r>
          </a:p>
        </p:txBody>
      </p:sp>
      <p:sp>
        <p:nvSpPr>
          <p:cNvPr id="12" name="Rounded Rectangle 11"/>
          <p:cNvSpPr/>
          <p:nvPr/>
        </p:nvSpPr>
        <p:spPr>
          <a:xfrm>
            <a:off x="179512" y="2707188"/>
            <a:ext cx="4464496" cy="2664296"/>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4762406" y="2719216"/>
            <a:ext cx="4274090" cy="2664296"/>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6512" y="1999873"/>
            <a:ext cx="1396908" cy="707886"/>
          </a:xfrm>
          <a:prstGeom prst="rect">
            <a:avLst/>
          </a:prstGeom>
          <a:noFill/>
        </p:spPr>
        <p:txBody>
          <a:bodyPr wrap="square" rtlCol="0">
            <a:spAutoFit/>
          </a:bodyPr>
          <a:lstStyle/>
          <a:p>
            <a:pPr algn="ctr"/>
            <a:r>
              <a:rPr lang="en-US" sz="1600" b="1" dirty="0">
                <a:solidFill>
                  <a:srgbClr val="5B89AC"/>
                </a:solidFill>
              </a:rPr>
              <a:t>BU</a:t>
            </a:r>
          </a:p>
          <a:p>
            <a:pPr algn="ctr"/>
            <a:r>
              <a:rPr lang="en-US" sz="1200" b="1" dirty="0">
                <a:solidFill>
                  <a:schemeClr val="tx1">
                    <a:lumMod val="50000"/>
                    <a:lumOff val="50000"/>
                  </a:schemeClr>
                </a:solidFill>
              </a:rPr>
              <a:t>Norway</a:t>
            </a:r>
          </a:p>
          <a:p>
            <a:pPr algn="ctr"/>
            <a:r>
              <a:rPr lang="en-US" sz="1200" b="1" dirty="0">
                <a:solidFill>
                  <a:schemeClr val="tx1">
                    <a:lumMod val="50000"/>
                    <a:lumOff val="50000"/>
                  </a:schemeClr>
                </a:solidFill>
              </a:rPr>
              <a:t>Mid</a:t>
            </a:r>
          </a:p>
        </p:txBody>
      </p:sp>
      <p:cxnSp>
        <p:nvCxnSpPr>
          <p:cNvPr id="15" name="Straight Connector 14"/>
          <p:cNvCxnSpPr/>
          <p:nvPr/>
        </p:nvCxnSpPr>
        <p:spPr>
          <a:xfrm>
            <a:off x="1115616" y="1916832"/>
            <a:ext cx="0" cy="72008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99592" y="2010906"/>
            <a:ext cx="1800200" cy="553998"/>
          </a:xfrm>
          <a:prstGeom prst="rect">
            <a:avLst/>
          </a:prstGeom>
          <a:noFill/>
        </p:spPr>
        <p:txBody>
          <a:bodyPr wrap="square" rtlCol="0">
            <a:spAutoFit/>
          </a:bodyPr>
          <a:lstStyle/>
          <a:p>
            <a:pPr algn="ctr"/>
            <a:r>
              <a:rPr lang="en-US" sz="1600" b="1" dirty="0">
                <a:solidFill>
                  <a:srgbClr val="5B89AC"/>
                </a:solidFill>
              </a:rPr>
              <a:t>Site’s name</a:t>
            </a:r>
          </a:p>
          <a:p>
            <a:pPr algn="ctr"/>
            <a:r>
              <a:rPr lang="en-US" sz="1400" b="1" dirty="0" err="1">
                <a:solidFill>
                  <a:schemeClr val="tx1">
                    <a:lumMod val="50000"/>
                    <a:lumOff val="50000"/>
                  </a:schemeClr>
                </a:solidFill>
              </a:rPr>
              <a:t>Nørholmen</a:t>
            </a:r>
            <a:endParaRPr lang="en-US" sz="1400" b="1" dirty="0">
              <a:solidFill>
                <a:schemeClr val="tx1">
                  <a:lumMod val="50000"/>
                  <a:lumOff val="50000"/>
                </a:schemeClr>
              </a:solidFill>
            </a:endParaRPr>
          </a:p>
        </p:txBody>
      </p:sp>
      <p:cxnSp>
        <p:nvCxnSpPr>
          <p:cNvPr id="17" name="Straight Connector 16"/>
          <p:cNvCxnSpPr/>
          <p:nvPr/>
        </p:nvCxnSpPr>
        <p:spPr>
          <a:xfrm>
            <a:off x="2483768"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084424"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326736" y="2010906"/>
            <a:ext cx="1944216" cy="553998"/>
          </a:xfrm>
          <a:prstGeom prst="rect">
            <a:avLst/>
          </a:prstGeom>
          <a:noFill/>
        </p:spPr>
        <p:txBody>
          <a:bodyPr wrap="square" rtlCol="0">
            <a:spAutoFit/>
          </a:bodyPr>
          <a:lstStyle/>
          <a:p>
            <a:pPr algn="ctr"/>
            <a:r>
              <a:rPr lang="en-US" sz="1600" b="1" dirty="0">
                <a:solidFill>
                  <a:srgbClr val="5B89AC"/>
                </a:solidFill>
              </a:rPr>
              <a:t>Incident’s date</a:t>
            </a:r>
          </a:p>
          <a:p>
            <a:pPr algn="ctr"/>
            <a:r>
              <a:rPr lang="en-US" sz="1400" b="1" i="1" dirty="0">
                <a:solidFill>
                  <a:schemeClr val="tx1">
                    <a:lumMod val="50000"/>
                    <a:lumOff val="50000"/>
                  </a:schemeClr>
                </a:solidFill>
              </a:rPr>
              <a:t>2017</a:t>
            </a:r>
          </a:p>
        </p:txBody>
      </p:sp>
      <p:cxnSp>
        <p:nvCxnSpPr>
          <p:cNvPr id="20" name="Straight Connector 19"/>
          <p:cNvCxnSpPr/>
          <p:nvPr/>
        </p:nvCxnSpPr>
        <p:spPr>
          <a:xfrm>
            <a:off x="5402690"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236296" y="1988840"/>
            <a:ext cx="1800200" cy="523220"/>
          </a:xfrm>
          <a:prstGeom prst="rect">
            <a:avLst/>
          </a:prstGeom>
          <a:noFill/>
        </p:spPr>
        <p:txBody>
          <a:bodyPr wrap="square" rtlCol="0">
            <a:spAutoFit/>
          </a:bodyPr>
          <a:lstStyle/>
          <a:p>
            <a:pPr algn="ctr"/>
            <a:r>
              <a:rPr lang="en-US" sz="1600" b="1" dirty="0">
                <a:solidFill>
                  <a:srgbClr val="5B89AC"/>
                </a:solidFill>
              </a:rPr>
              <a:t>Contact Person</a:t>
            </a:r>
          </a:p>
          <a:p>
            <a:pPr algn="ctr"/>
            <a:r>
              <a:rPr lang="en-US" sz="1200" b="1" dirty="0">
                <a:solidFill>
                  <a:schemeClr val="tx1">
                    <a:lumMod val="50000"/>
                    <a:lumOff val="50000"/>
                  </a:schemeClr>
                </a:solidFill>
              </a:rPr>
              <a:t>Eigil Tofte</a:t>
            </a:r>
            <a:endParaRPr lang="en-US" sz="1200" b="1" dirty="0">
              <a:solidFill>
                <a:srgbClr val="FF0000"/>
              </a:solidFill>
            </a:endParaRPr>
          </a:p>
        </p:txBody>
      </p:sp>
      <p:sp>
        <p:nvSpPr>
          <p:cNvPr id="22" name="TextBox 21"/>
          <p:cNvSpPr txBox="1"/>
          <p:nvPr/>
        </p:nvSpPr>
        <p:spPr>
          <a:xfrm>
            <a:off x="1115616" y="2683156"/>
            <a:ext cx="2434828" cy="446892"/>
          </a:xfrm>
          <a:prstGeom prst="rect">
            <a:avLst/>
          </a:prstGeom>
          <a:noFill/>
        </p:spPr>
        <p:txBody>
          <a:bodyPr wrap="square" rtlCol="0">
            <a:spAutoFit/>
          </a:bodyPr>
          <a:lstStyle/>
          <a:p>
            <a:r>
              <a:rPr lang="en-US" b="1" dirty="0">
                <a:solidFill>
                  <a:srgbClr val="5B89AC"/>
                </a:solidFill>
              </a:rPr>
              <a:t>Why did it happen?</a:t>
            </a:r>
          </a:p>
        </p:txBody>
      </p:sp>
      <p:sp>
        <p:nvSpPr>
          <p:cNvPr id="23" name="TextBox 22"/>
          <p:cNvSpPr txBox="1"/>
          <p:nvPr/>
        </p:nvSpPr>
        <p:spPr>
          <a:xfrm>
            <a:off x="239575" y="3751872"/>
            <a:ext cx="4504205" cy="1615827"/>
          </a:xfrm>
          <a:prstGeom prst="rect">
            <a:avLst/>
          </a:prstGeom>
          <a:noFill/>
        </p:spPr>
        <p:txBody>
          <a:bodyPr wrap="square" rtlCol="0">
            <a:spAutoFit/>
          </a:bodyPr>
          <a:lstStyle/>
          <a:p>
            <a:r>
              <a:rPr lang="en-US" sz="1100" b="1" dirty="0">
                <a:solidFill>
                  <a:schemeClr val="tx1">
                    <a:lumMod val="50000"/>
                    <a:lumOff val="50000"/>
                  </a:schemeClr>
                </a:solidFill>
              </a:rPr>
              <a:t>In connection to a sea lice treatment (Freshwater in well boat) fish were crowded  using a float line (“</a:t>
            </a:r>
            <a:r>
              <a:rPr lang="en-US" sz="1100" b="1" dirty="0" err="1">
                <a:solidFill>
                  <a:schemeClr val="tx1">
                    <a:lumMod val="50000"/>
                    <a:lumOff val="50000"/>
                  </a:schemeClr>
                </a:solidFill>
              </a:rPr>
              <a:t>kulerekke</a:t>
            </a:r>
            <a:r>
              <a:rPr lang="en-US" sz="1100" b="1" dirty="0">
                <a:solidFill>
                  <a:schemeClr val="tx1">
                    <a:lumMod val="50000"/>
                    <a:lumOff val="50000"/>
                  </a:schemeClr>
                </a:solidFill>
              </a:rPr>
              <a:t>”). Fish probably jump to the empty side of the net or remained in the bottom of the net while this was being lifted up. After pumping out the fish the net was put down without checking if there were fish left. Some days after when net was before lifted and removed out from production some fish still left on the net escaped. </a:t>
            </a:r>
          </a:p>
          <a:p>
            <a:r>
              <a:rPr lang="en-US" sz="1100" b="1" dirty="0">
                <a:solidFill>
                  <a:schemeClr val="tx1">
                    <a:lumMod val="50000"/>
                    <a:lumOff val="50000"/>
                  </a:schemeClr>
                </a:solidFill>
              </a:rPr>
              <a:t>Authorities were contacted. Gill nets were deployed and 5 fish were recaptured.</a:t>
            </a:r>
          </a:p>
        </p:txBody>
      </p:sp>
      <p:sp>
        <p:nvSpPr>
          <p:cNvPr id="24" name="TextBox 23"/>
          <p:cNvSpPr txBox="1"/>
          <p:nvPr/>
        </p:nvSpPr>
        <p:spPr>
          <a:xfrm>
            <a:off x="1194346" y="3419708"/>
            <a:ext cx="2434828" cy="369332"/>
          </a:xfrm>
          <a:prstGeom prst="rect">
            <a:avLst/>
          </a:prstGeom>
          <a:noFill/>
        </p:spPr>
        <p:txBody>
          <a:bodyPr wrap="square" rtlCol="0">
            <a:spAutoFit/>
          </a:bodyPr>
          <a:lstStyle/>
          <a:p>
            <a:r>
              <a:rPr lang="en-US" b="1" dirty="0">
                <a:solidFill>
                  <a:srgbClr val="5B89AC"/>
                </a:solidFill>
              </a:rPr>
              <a:t>What happened?</a:t>
            </a:r>
          </a:p>
        </p:txBody>
      </p:sp>
      <p:sp>
        <p:nvSpPr>
          <p:cNvPr id="25" name="TextBox 24"/>
          <p:cNvSpPr txBox="1"/>
          <p:nvPr/>
        </p:nvSpPr>
        <p:spPr>
          <a:xfrm>
            <a:off x="270545" y="2996952"/>
            <a:ext cx="4000407" cy="430887"/>
          </a:xfrm>
          <a:prstGeom prst="rect">
            <a:avLst/>
          </a:prstGeom>
          <a:noFill/>
        </p:spPr>
        <p:txBody>
          <a:bodyPr wrap="square" rtlCol="0">
            <a:spAutoFit/>
          </a:bodyPr>
          <a:lstStyle/>
          <a:p>
            <a:r>
              <a:rPr lang="en-US" sz="1100" b="1" dirty="0">
                <a:solidFill>
                  <a:schemeClr val="tx1">
                    <a:lumMod val="50000"/>
                    <a:lumOff val="50000"/>
                  </a:schemeClr>
                </a:solidFill>
              </a:rPr>
              <a:t>"Empty" net not checked for the presence of fish before being removed.</a:t>
            </a:r>
          </a:p>
        </p:txBody>
      </p:sp>
      <p:cxnSp>
        <p:nvCxnSpPr>
          <p:cNvPr id="30" name="Straight Connector 29"/>
          <p:cNvCxnSpPr/>
          <p:nvPr/>
        </p:nvCxnSpPr>
        <p:spPr>
          <a:xfrm>
            <a:off x="7308304"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995936" y="1999873"/>
            <a:ext cx="1532940" cy="553998"/>
          </a:xfrm>
          <a:prstGeom prst="rect">
            <a:avLst/>
          </a:prstGeom>
          <a:noFill/>
        </p:spPr>
        <p:txBody>
          <a:bodyPr wrap="square" rtlCol="0">
            <a:spAutoFit/>
          </a:bodyPr>
          <a:lstStyle/>
          <a:p>
            <a:pPr algn="ctr"/>
            <a:r>
              <a:rPr lang="en-US" sz="1600" b="1" dirty="0">
                <a:solidFill>
                  <a:srgbClr val="5B89AC"/>
                </a:solidFill>
              </a:rPr>
              <a:t># escapees</a:t>
            </a:r>
          </a:p>
          <a:p>
            <a:pPr algn="ctr"/>
            <a:r>
              <a:rPr lang="en-US" sz="1400" b="1" dirty="0">
                <a:solidFill>
                  <a:schemeClr val="tx1">
                    <a:lumMod val="50000"/>
                    <a:lumOff val="50000"/>
                  </a:schemeClr>
                </a:solidFill>
              </a:rPr>
              <a:t>5</a:t>
            </a:r>
          </a:p>
        </p:txBody>
      </p:sp>
      <p:sp>
        <p:nvSpPr>
          <p:cNvPr id="29" name="TextBox 28"/>
          <p:cNvSpPr txBox="1"/>
          <p:nvPr/>
        </p:nvSpPr>
        <p:spPr>
          <a:xfrm>
            <a:off x="5592476" y="2708920"/>
            <a:ext cx="2434828" cy="369332"/>
          </a:xfrm>
          <a:prstGeom prst="rect">
            <a:avLst/>
          </a:prstGeom>
          <a:noFill/>
        </p:spPr>
        <p:txBody>
          <a:bodyPr wrap="square" rtlCol="0">
            <a:spAutoFit/>
          </a:bodyPr>
          <a:lstStyle/>
          <a:p>
            <a:r>
              <a:rPr lang="en-US" b="1" dirty="0">
                <a:solidFill>
                  <a:srgbClr val="5B89AC"/>
                </a:solidFill>
              </a:rPr>
              <a:t>Recommendations</a:t>
            </a:r>
          </a:p>
        </p:txBody>
      </p:sp>
      <p:sp>
        <p:nvSpPr>
          <p:cNvPr id="32" name="TextBox 31"/>
          <p:cNvSpPr txBox="1"/>
          <p:nvPr/>
        </p:nvSpPr>
        <p:spPr>
          <a:xfrm>
            <a:off x="4743780" y="3009433"/>
            <a:ext cx="4220708" cy="1015663"/>
          </a:xfrm>
          <a:prstGeom prst="rect">
            <a:avLst/>
          </a:prstGeom>
          <a:noFill/>
        </p:spPr>
        <p:txBody>
          <a:bodyPr wrap="square" rtlCol="0">
            <a:spAutoFit/>
          </a:bodyPr>
          <a:lstStyle/>
          <a:p>
            <a:pPr marL="228600" indent="-228600">
              <a:buFont typeface="+mj-lt"/>
              <a:buAutoNum type="arabicPeriod"/>
            </a:pPr>
            <a:r>
              <a:rPr lang="en-IE" sz="1200" b="1" dirty="0">
                <a:solidFill>
                  <a:schemeClr val="tx1">
                    <a:lumMod val="50000"/>
                    <a:lumOff val="50000"/>
                  </a:schemeClr>
                </a:solidFill>
              </a:rPr>
              <a:t>Improve communication between those involved in the operation so a visual check of fish jumping to the empty side of the net is communicated.</a:t>
            </a:r>
          </a:p>
          <a:p>
            <a:pPr marL="228600" indent="-228600">
              <a:buFont typeface="+mj-lt"/>
              <a:buAutoNum type="arabicPeriod"/>
            </a:pPr>
            <a:r>
              <a:rPr lang="en-IE" sz="1200" b="1" dirty="0">
                <a:solidFill>
                  <a:schemeClr val="tx1">
                    <a:lumMod val="50000"/>
                    <a:lumOff val="50000"/>
                  </a:schemeClr>
                </a:solidFill>
              </a:rPr>
              <a:t>Always run a visual inspection of the nets before these are removed from production.</a:t>
            </a:r>
          </a:p>
        </p:txBody>
      </p:sp>
      <p:sp>
        <p:nvSpPr>
          <p:cNvPr id="33" name="TextBox 32"/>
          <p:cNvSpPr txBox="1"/>
          <p:nvPr/>
        </p:nvSpPr>
        <p:spPr>
          <a:xfrm>
            <a:off x="5312852" y="1988840"/>
            <a:ext cx="2045338" cy="646331"/>
          </a:xfrm>
          <a:prstGeom prst="rect">
            <a:avLst/>
          </a:prstGeom>
          <a:noFill/>
        </p:spPr>
        <p:txBody>
          <a:bodyPr wrap="square" rtlCol="0">
            <a:spAutoFit/>
          </a:bodyPr>
          <a:lstStyle/>
          <a:p>
            <a:pPr algn="ctr"/>
            <a:r>
              <a:rPr lang="en-US" sz="1600" b="1" dirty="0">
                <a:solidFill>
                  <a:srgbClr val="5B89AC"/>
                </a:solidFill>
              </a:rPr>
              <a:t>Cause</a:t>
            </a:r>
          </a:p>
          <a:p>
            <a:pPr algn="ctr"/>
            <a:r>
              <a:rPr lang="en-US" sz="1000" b="1" dirty="0">
                <a:solidFill>
                  <a:schemeClr val="tx1">
                    <a:lumMod val="50000"/>
                    <a:lumOff val="50000"/>
                  </a:schemeClr>
                </a:solidFill>
              </a:rPr>
              <a:t>Human error – missed visual inspection of empty net</a:t>
            </a:r>
          </a:p>
        </p:txBody>
      </p:sp>
    </p:spTree>
    <p:extLst>
      <p:ext uri="{BB962C8B-B14F-4D97-AF65-F5344CB8AC3E}">
        <p14:creationId xmlns:p14="http://schemas.microsoft.com/office/powerpoint/2010/main" val="4251315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770012" cy="1843584"/>
          </a:xfrm>
          <a:prstGeom prst="rect">
            <a:avLst/>
          </a:prstGeom>
        </p:spPr>
      </p:pic>
      <p:sp>
        <p:nvSpPr>
          <p:cNvPr id="3" name="TextBox 2"/>
          <p:cNvSpPr txBox="1"/>
          <p:nvPr/>
        </p:nvSpPr>
        <p:spPr>
          <a:xfrm>
            <a:off x="2792572" y="1320364"/>
            <a:ext cx="6351427" cy="553998"/>
          </a:xfrm>
          <a:prstGeom prst="rect">
            <a:avLst/>
          </a:prstGeom>
          <a:noFill/>
        </p:spPr>
        <p:txBody>
          <a:bodyPr wrap="square" rtlCol="0">
            <a:spAutoFit/>
          </a:bodyPr>
          <a:lstStyle/>
          <a:p>
            <a:r>
              <a:rPr lang="en-US" sz="3000" b="1" dirty="0">
                <a:solidFill>
                  <a:srgbClr val="5B89AC"/>
                </a:solidFill>
              </a:rPr>
              <a:t>Escape Incident INFO SHEET</a:t>
            </a:r>
          </a:p>
        </p:txBody>
      </p:sp>
      <p:sp>
        <p:nvSpPr>
          <p:cNvPr id="4" name="Rounded Rectangle 3"/>
          <p:cNvSpPr/>
          <p:nvPr/>
        </p:nvSpPr>
        <p:spPr>
          <a:xfrm>
            <a:off x="179512" y="1916832"/>
            <a:ext cx="8784976" cy="720080"/>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chemeClr val="tx1">
                  <a:lumMod val="50000"/>
                  <a:lumOff val="50000"/>
                </a:schemeClr>
              </a:solidFill>
            </a:endParaRPr>
          </a:p>
        </p:txBody>
      </p:sp>
      <p:sp>
        <p:nvSpPr>
          <p:cNvPr id="9" name="Rounded Rectangle 8"/>
          <p:cNvSpPr/>
          <p:nvPr/>
        </p:nvSpPr>
        <p:spPr>
          <a:xfrm>
            <a:off x="179512" y="6159678"/>
            <a:ext cx="8784976" cy="648072"/>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rgbClr val="5B89AC"/>
                </a:solidFill>
              </a:rPr>
              <a:t>More Info: Incident report &amp; Evaluation report </a:t>
            </a:r>
            <a:r>
              <a:rPr lang="en-US" sz="800" b="1" dirty="0">
                <a:solidFill>
                  <a:srgbClr val="5B89AC"/>
                </a:solidFill>
              </a:rPr>
              <a:t>https://marineharvest1.sharepoint.com/sites/incidents/_layouts/15/FormServer.aspx?XmlLocation=/sites/incidents/Crisis/MH%20Scotland/2017-11-01___Escape___MHScotland.xml&amp;ClientInstalled=false&amp;DefaultItemOpen=1&amp;Source=https%3A%2F%2Fmarineharvest1%2Esharepoint%2Ecom%2Fsites%2Fincidents%2FCrisis%2FForms%2FAllItems%2Easpx%3FRootFolder%3D%252Fsites%252Fincidents%252FCrisis%252FMH%2520Scotland%26FolderCTID%3D0x012000DEFD63F4261E4E4B817E2E830B14551B%26View%3D%257BA5802359%252D9030%252D4726%252DBD11%252D5D59F3A16E3C%257D&amp;CT=1511268478808&amp;OR=DocLibClassicUI </a:t>
            </a:r>
            <a:endParaRPr lang="en-US" sz="800" dirty="0">
              <a:solidFill>
                <a:schemeClr val="tx1"/>
              </a:solidFill>
            </a:endParaRPr>
          </a:p>
        </p:txBody>
      </p:sp>
      <p:sp>
        <p:nvSpPr>
          <p:cNvPr id="10" name="Rounded Rectangle 9"/>
          <p:cNvSpPr/>
          <p:nvPr/>
        </p:nvSpPr>
        <p:spPr>
          <a:xfrm>
            <a:off x="179512" y="5472988"/>
            <a:ext cx="8784976" cy="548300"/>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5B89AC"/>
                </a:solidFill>
              </a:rPr>
              <a:t>Take ACTION</a:t>
            </a:r>
            <a:r>
              <a:rPr lang="en-US" b="1" dirty="0">
                <a:solidFill>
                  <a:schemeClr val="tx1">
                    <a:lumMod val="50000"/>
                    <a:lumOff val="50000"/>
                  </a:schemeClr>
                </a:solidFill>
              </a:rPr>
              <a:t>:</a:t>
            </a:r>
            <a:r>
              <a:rPr lang="en-US" sz="1400" b="1" dirty="0">
                <a:solidFill>
                  <a:schemeClr val="tx1">
                    <a:lumMod val="50000"/>
                    <a:lumOff val="50000"/>
                  </a:schemeClr>
                </a:solidFill>
              </a:rPr>
              <a:t> </a:t>
            </a:r>
            <a:r>
              <a:rPr lang="en-US" sz="900" b="1" dirty="0">
                <a:solidFill>
                  <a:schemeClr val="tx1">
                    <a:lumMod val="50000"/>
                    <a:lumOff val="50000"/>
                  </a:schemeClr>
                </a:solidFill>
              </a:rPr>
              <a:t>Could this incident have happen to you? Have you implemented checklists before operations are done that involve third-parties? Do you make sure checklists are signed by both MH employees and the crew on the boat ?  </a:t>
            </a:r>
          </a:p>
        </p:txBody>
      </p:sp>
      <p:sp>
        <p:nvSpPr>
          <p:cNvPr id="12" name="Rounded Rectangle 11"/>
          <p:cNvSpPr/>
          <p:nvPr/>
        </p:nvSpPr>
        <p:spPr>
          <a:xfrm>
            <a:off x="179512" y="2707188"/>
            <a:ext cx="4464496" cy="2664296"/>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4762406" y="2719216"/>
            <a:ext cx="4274090" cy="2664296"/>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6512" y="1999873"/>
            <a:ext cx="1396908" cy="553998"/>
          </a:xfrm>
          <a:prstGeom prst="rect">
            <a:avLst/>
          </a:prstGeom>
          <a:noFill/>
        </p:spPr>
        <p:txBody>
          <a:bodyPr wrap="square" rtlCol="0">
            <a:spAutoFit/>
          </a:bodyPr>
          <a:lstStyle/>
          <a:p>
            <a:pPr algn="ctr"/>
            <a:r>
              <a:rPr lang="en-US" sz="1600" b="1" dirty="0">
                <a:solidFill>
                  <a:srgbClr val="5B89AC"/>
                </a:solidFill>
              </a:rPr>
              <a:t>BU</a:t>
            </a:r>
          </a:p>
          <a:p>
            <a:pPr algn="ctr"/>
            <a:r>
              <a:rPr lang="en-US" sz="1400" b="1" dirty="0">
                <a:solidFill>
                  <a:schemeClr val="tx1">
                    <a:lumMod val="50000"/>
                    <a:lumOff val="50000"/>
                  </a:schemeClr>
                </a:solidFill>
              </a:rPr>
              <a:t>Scotland</a:t>
            </a:r>
          </a:p>
        </p:txBody>
      </p:sp>
      <p:cxnSp>
        <p:nvCxnSpPr>
          <p:cNvPr id="15" name="Straight Connector 14"/>
          <p:cNvCxnSpPr/>
          <p:nvPr/>
        </p:nvCxnSpPr>
        <p:spPr>
          <a:xfrm>
            <a:off x="1115616" y="1916832"/>
            <a:ext cx="0" cy="72008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99592" y="2010906"/>
            <a:ext cx="1800200" cy="553998"/>
          </a:xfrm>
          <a:prstGeom prst="rect">
            <a:avLst/>
          </a:prstGeom>
          <a:noFill/>
        </p:spPr>
        <p:txBody>
          <a:bodyPr wrap="square" rtlCol="0">
            <a:spAutoFit/>
          </a:bodyPr>
          <a:lstStyle/>
          <a:p>
            <a:pPr algn="ctr"/>
            <a:r>
              <a:rPr lang="en-US" sz="1600" b="1" dirty="0">
                <a:solidFill>
                  <a:srgbClr val="5B89AC"/>
                </a:solidFill>
              </a:rPr>
              <a:t>Site’s name</a:t>
            </a:r>
          </a:p>
          <a:p>
            <a:pPr algn="ctr"/>
            <a:r>
              <a:rPr lang="en-US" sz="1400" b="1" dirty="0" err="1">
                <a:solidFill>
                  <a:schemeClr val="tx1">
                    <a:lumMod val="50000"/>
                    <a:lumOff val="50000"/>
                  </a:schemeClr>
                </a:solidFill>
              </a:rPr>
              <a:t>Envasion</a:t>
            </a:r>
            <a:r>
              <a:rPr lang="en-US" sz="1400" b="1" dirty="0">
                <a:solidFill>
                  <a:schemeClr val="tx1">
                    <a:lumMod val="50000"/>
                    <a:lumOff val="50000"/>
                  </a:schemeClr>
                </a:solidFill>
              </a:rPr>
              <a:t> Bay</a:t>
            </a:r>
          </a:p>
        </p:txBody>
      </p:sp>
      <p:cxnSp>
        <p:nvCxnSpPr>
          <p:cNvPr id="17" name="Straight Connector 16"/>
          <p:cNvCxnSpPr/>
          <p:nvPr/>
        </p:nvCxnSpPr>
        <p:spPr>
          <a:xfrm>
            <a:off x="2483768"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084424"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326736" y="2010906"/>
            <a:ext cx="1944216" cy="553998"/>
          </a:xfrm>
          <a:prstGeom prst="rect">
            <a:avLst/>
          </a:prstGeom>
          <a:noFill/>
        </p:spPr>
        <p:txBody>
          <a:bodyPr wrap="square" rtlCol="0">
            <a:spAutoFit/>
          </a:bodyPr>
          <a:lstStyle/>
          <a:p>
            <a:pPr algn="ctr"/>
            <a:r>
              <a:rPr lang="en-US" sz="1600" b="1" dirty="0">
                <a:solidFill>
                  <a:srgbClr val="5B89AC"/>
                </a:solidFill>
              </a:rPr>
              <a:t>Incident’s date</a:t>
            </a:r>
          </a:p>
          <a:p>
            <a:pPr algn="ctr"/>
            <a:r>
              <a:rPr lang="en-US" sz="1400" b="1" i="1" dirty="0">
                <a:solidFill>
                  <a:schemeClr val="tx1">
                    <a:lumMod val="50000"/>
                    <a:lumOff val="50000"/>
                  </a:schemeClr>
                </a:solidFill>
              </a:rPr>
              <a:t>01 – 11 - 2017</a:t>
            </a:r>
          </a:p>
        </p:txBody>
      </p:sp>
      <p:cxnSp>
        <p:nvCxnSpPr>
          <p:cNvPr id="20" name="Straight Connector 19"/>
          <p:cNvCxnSpPr/>
          <p:nvPr/>
        </p:nvCxnSpPr>
        <p:spPr>
          <a:xfrm>
            <a:off x="5402690"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236296" y="1988840"/>
            <a:ext cx="1800200" cy="523220"/>
          </a:xfrm>
          <a:prstGeom prst="rect">
            <a:avLst/>
          </a:prstGeom>
          <a:noFill/>
        </p:spPr>
        <p:txBody>
          <a:bodyPr wrap="square" rtlCol="0">
            <a:spAutoFit/>
          </a:bodyPr>
          <a:lstStyle/>
          <a:p>
            <a:pPr algn="ctr"/>
            <a:r>
              <a:rPr lang="en-US" sz="1600" b="1" dirty="0">
                <a:solidFill>
                  <a:srgbClr val="5B89AC"/>
                </a:solidFill>
              </a:rPr>
              <a:t>Contact Person</a:t>
            </a:r>
          </a:p>
          <a:p>
            <a:pPr algn="ctr"/>
            <a:r>
              <a:rPr lang="en-US" sz="1200" b="1" dirty="0">
                <a:solidFill>
                  <a:schemeClr val="tx1">
                    <a:lumMod val="50000"/>
                    <a:lumOff val="50000"/>
                  </a:schemeClr>
                </a:solidFill>
              </a:rPr>
              <a:t>Steven Jamieson</a:t>
            </a:r>
            <a:endParaRPr lang="en-US" sz="1200" b="1" dirty="0">
              <a:solidFill>
                <a:srgbClr val="FF0000"/>
              </a:solidFill>
            </a:endParaRPr>
          </a:p>
        </p:txBody>
      </p:sp>
      <p:sp>
        <p:nvSpPr>
          <p:cNvPr id="22" name="TextBox 21"/>
          <p:cNvSpPr txBox="1"/>
          <p:nvPr/>
        </p:nvSpPr>
        <p:spPr>
          <a:xfrm>
            <a:off x="1115616" y="2683156"/>
            <a:ext cx="2434828" cy="446892"/>
          </a:xfrm>
          <a:prstGeom prst="rect">
            <a:avLst/>
          </a:prstGeom>
          <a:noFill/>
        </p:spPr>
        <p:txBody>
          <a:bodyPr wrap="square" rtlCol="0">
            <a:spAutoFit/>
          </a:bodyPr>
          <a:lstStyle/>
          <a:p>
            <a:r>
              <a:rPr lang="en-US" b="1" dirty="0">
                <a:solidFill>
                  <a:srgbClr val="5B89AC"/>
                </a:solidFill>
              </a:rPr>
              <a:t>Why did it happen?</a:t>
            </a:r>
          </a:p>
        </p:txBody>
      </p:sp>
      <p:sp>
        <p:nvSpPr>
          <p:cNvPr id="23" name="TextBox 22"/>
          <p:cNvSpPr txBox="1"/>
          <p:nvPr/>
        </p:nvSpPr>
        <p:spPr>
          <a:xfrm>
            <a:off x="239575" y="3751872"/>
            <a:ext cx="4229447" cy="1477328"/>
          </a:xfrm>
          <a:prstGeom prst="rect">
            <a:avLst/>
          </a:prstGeom>
          <a:noFill/>
        </p:spPr>
        <p:txBody>
          <a:bodyPr wrap="square" rtlCol="0">
            <a:spAutoFit/>
          </a:bodyPr>
          <a:lstStyle/>
          <a:p>
            <a:r>
              <a:rPr lang="en-US" sz="900" b="1" dirty="0">
                <a:solidFill>
                  <a:schemeClr val="tx1">
                    <a:lumMod val="50000"/>
                    <a:lumOff val="50000"/>
                  </a:schemeClr>
                </a:solidFill>
              </a:rPr>
              <a:t>Boat came alongside pen 1 at sea site </a:t>
            </a:r>
            <a:r>
              <a:rPr lang="en-US" sz="900" b="1" dirty="0" err="1">
                <a:solidFill>
                  <a:schemeClr val="tx1">
                    <a:lumMod val="50000"/>
                    <a:lumOff val="50000"/>
                  </a:schemeClr>
                </a:solidFill>
              </a:rPr>
              <a:t>Envasion</a:t>
            </a:r>
            <a:r>
              <a:rPr lang="en-US" sz="900" b="1" dirty="0">
                <a:solidFill>
                  <a:schemeClr val="tx1">
                    <a:lumMod val="50000"/>
                    <a:lumOff val="50000"/>
                  </a:schemeClr>
                </a:solidFill>
              </a:rPr>
              <a:t> Bay whilst net was being listed for a </a:t>
            </a:r>
            <a:r>
              <a:rPr lang="en-US" sz="900" b="1" dirty="0" err="1">
                <a:solidFill>
                  <a:schemeClr val="tx1">
                    <a:lumMod val="50000"/>
                    <a:lumOff val="50000"/>
                  </a:schemeClr>
                </a:solidFill>
              </a:rPr>
              <a:t>thermolicer</a:t>
            </a:r>
            <a:r>
              <a:rPr lang="en-US" sz="900" b="1" dirty="0">
                <a:solidFill>
                  <a:schemeClr val="tx1">
                    <a:lumMod val="50000"/>
                    <a:lumOff val="50000"/>
                  </a:schemeClr>
                </a:solidFill>
              </a:rPr>
              <a:t> treatment.  Net was sucked into propeller and resulted in tear 4m long * 100 cm wide. 6 fish (3,2 kg) seen to escape. Lack of communication between skipper of the boat and the assistant site manager resulted in skipper moving the boat while net was being lifted. Divers were called in and closed the hole within 2 h after the incident. Site was using environmental nets so it was possible to continue with the lice treatment as an additional net was already in place. Counting of fish after </a:t>
            </a:r>
            <a:r>
              <a:rPr lang="en-US" sz="900" b="1" dirty="0" err="1">
                <a:solidFill>
                  <a:schemeClr val="tx1">
                    <a:lumMod val="50000"/>
                    <a:lumOff val="50000"/>
                  </a:schemeClr>
                </a:solidFill>
              </a:rPr>
              <a:t>thermolicer</a:t>
            </a:r>
            <a:r>
              <a:rPr lang="en-US" sz="900" b="1" dirty="0">
                <a:solidFill>
                  <a:schemeClr val="tx1">
                    <a:lumMod val="50000"/>
                    <a:lumOff val="50000"/>
                  </a:schemeClr>
                </a:solidFill>
              </a:rPr>
              <a:t> treatment revealed a positive count. Authorities accepted the total number of fish escaping as 6. Damaged net was sent for repair. </a:t>
            </a:r>
          </a:p>
        </p:txBody>
      </p:sp>
      <p:sp>
        <p:nvSpPr>
          <p:cNvPr id="24" name="TextBox 23"/>
          <p:cNvSpPr txBox="1"/>
          <p:nvPr/>
        </p:nvSpPr>
        <p:spPr>
          <a:xfrm>
            <a:off x="1194346" y="3419708"/>
            <a:ext cx="2434828" cy="369332"/>
          </a:xfrm>
          <a:prstGeom prst="rect">
            <a:avLst/>
          </a:prstGeom>
          <a:noFill/>
        </p:spPr>
        <p:txBody>
          <a:bodyPr wrap="square" rtlCol="0">
            <a:spAutoFit/>
          </a:bodyPr>
          <a:lstStyle/>
          <a:p>
            <a:r>
              <a:rPr lang="en-US" b="1" dirty="0">
                <a:solidFill>
                  <a:srgbClr val="5B89AC"/>
                </a:solidFill>
              </a:rPr>
              <a:t>What happened?</a:t>
            </a:r>
          </a:p>
        </p:txBody>
      </p:sp>
      <p:sp>
        <p:nvSpPr>
          <p:cNvPr id="25" name="TextBox 24"/>
          <p:cNvSpPr txBox="1"/>
          <p:nvPr/>
        </p:nvSpPr>
        <p:spPr>
          <a:xfrm>
            <a:off x="270545" y="2996952"/>
            <a:ext cx="4000407" cy="369332"/>
          </a:xfrm>
          <a:prstGeom prst="rect">
            <a:avLst/>
          </a:prstGeom>
          <a:noFill/>
        </p:spPr>
        <p:txBody>
          <a:bodyPr wrap="square" rtlCol="0">
            <a:spAutoFit/>
          </a:bodyPr>
          <a:lstStyle/>
          <a:p>
            <a:r>
              <a:rPr lang="en-GB" sz="900" b="1" dirty="0">
                <a:solidFill>
                  <a:schemeClr val="tx1">
                    <a:lumMod val="50000"/>
                    <a:lumOff val="50000"/>
                  </a:schemeClr>
                </a:solidFill>
              </a:rPr>
              <a:t>Slack net was drawn into the propeller as the boat was attempting to moor on the treatment cage edge </a:t>
            </a:r>
            <a:endParaRPr lang="en-US" sz="900" b="1" dirty="0">
              <a:solidFill>
                <a:schemeClr val="tx1">
                  <a:lumMod val="50000"/>
                  <a:lumOff val="50000"/>
                </a:schemeClr>
              </a:solidFill>
            </a:endParaRPr>
          </a:p>
        </p:txBody>
      </p:sp>
      <p:cxnSp>
        <p:nvCxnSpPr>
          <p:cNvPr id="30" name="Straight Connector 29"/>
          <p:cNvCxnSpPr/>
          <p:nvPr/>
        </p:nvCxnSpPr>
        <p:spPr>
          <a:xfrm>
            <a:off x="7308304"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995936" y="1999873"/>
            <a:ext cx="1532940" cy="553998"/>
          </a:xfrm>
          <a:prstGeom prst="rect">
            <a:avLst/>
          </a:prstGeom>
          <a:noFill/>
        </p:spPr>
        <p:txBody>
          <a:bodyPr wrap="square" rtlCol="0">
            <a:spAutoFit/>
          </a:bodyPr>
          <a:lstStyle/>
          <a:p>
            <a:pPr algn="ctr"/>
            <a:r>
              <a:rPr lang="en-US" sz="1600" b="1" dirty="0">
                <a:solidFill>
                  <a:srgbClr val="5B89AC"/>
                </a:solidFill>
              </a:rPr>
              <a:t># escapees</a:t>
            </a:r>
          </a:p>
          <a:p>
            <a:pPr algn="ctr"/>
            <a:r>
              <a:rPr lang="en-US" sz="1400" b="1" dirty="0">
                <a:solidFill>
                  <a:schemeClr val="tx1">
                    <a:lumMod val="50000"/>
                    <a:lumOff val="50000"/>
                  </a:schemeClr>
                </a:solidFill>
              </a:rPr>
              <a:t>6</a:t>
            </a:r>
          </a:p>
        </p:txBody>
      </p:sp>
      <p:sp>
        <p:nvSpPr>
          <p:cNvPr id="29" name="TextBox 28"/>
          <p:cNvSpPr txBox="1"/>
          <p:nvPr/>
        </p:nvSpPr>
        <p:spPr>
          <a:xfrm>
            <a:off x="5592476" y="2708920"/>
            <a:ext cx="2434828" cy="369332"/>
          </a:xfrm>
          <a:prstGeom prst="rect">
            <a:avLst/>
          </a:prstGeom>
          <a:noFill/>
        </p:spPr>
        <p:txBody>
          <a:bodyPr wrap="square" rtlCol="0">
            <a:spAutoFit/>
          </a:bodyPr>
          <a:lstStyle/>
          <a:p>
            <a:r>
              <a:rPr lang="en-US" b="1" dirty="0">
                <a:solidFill>
                  <a:srgbClr val="5B89AC"/>
                </a:solidFill>
              </a:rPr>
              <a:t>Recommendations</a:t>
            </a:r>
          </a:p>
        </p:txBody>
      </p:sp>
      <p:sp>
        <p:nvSpPr>
          <p:cNvPr id="32" name="TextBox 31"/>
          <p:cNvSpPr txBox="1"/>
          <p:nvPr/>
        </p:nvSpPr>
        <p:spPr>
          <a:xfrm>
            <a:off x="4743780" y="3009433"/>
            <a:ext cx="4220708" cy="923330"/>
          </a:xfrm>
          <a:prstGeom prst="rect">
            <a:avLst/>
          </a:prstGeom>
          <a:noFill/>
        </p:spPr>
        <p:txBody>
          <a:bodyPr wrap="square" rtlCol="0">
            <a:spAutoFit/>
          </a:bodyPr>
          <a:lstStyle/>
          <a:p>
            <a:pPr marL="228600" indent="-228600">
              <a:buFont typeface="+mj-lt"/>
              <a:buAutoNum type="arabicPeriod"/>
            </a:pPr>
            <a:r>
              <a:rPr lang="en-IE" sz="900" b="1" dirty="0">
                <a:solidFill>
                  <a:schemeClr val="tx1">
                    <a:lumMod val="50000"/>
                    <a:lumOff val="50000"/>
                  </a:schemeClr>
                </a:solidFill>
              </a:rPr>
              <a:t>Run a briefing with the boat crew prior to any operation to clarify all the steps in the procedure as well as roles and responsibilities;</a:t>
            </a:r>
          </a:p>
          <a:p>
            <a:pPr marL="228600" indent="-228600">
              <a:buFont typeface="+mj-lt"/>
              <a:buAutoNum type="arabicPeriod"/>
            </a:pPr>
            <a:r>
              <a:rPr lang="en-IE" sz="900" b="1" dirty="0">
                <a:solidFill>
                  <a:schemeClr val="tx1">
                    <a:lumMod val="50000"/>
                    <a:lumOff val="50000"/>
                  </a:schemeClr>
                </a:solidFill>
              </a:rPr>
              <a:t>Use a simplified procedure/checklist to help you covering all the key points that need to be addressed with the boat crew</a:t>
            </a:r>
          </a:p>
          <a:p>
            <a:pPr marL="228600" indent="-228600">
              <a:buFont typeface="+mj-lt"/>
              <a:buAutoNum type="arabicPeriod"/>
            </a:pPr>
            <a:r>
              <a:rPr lang="en-IE" sz="900" b="1" dirty="0">
                <a:solidFill>
                  <a:schemeClr val="tx1">
                    <a:lumMod val="50000"/>
                    <a:lumOff val="50000"/>
                  </a:schemeClr>
                </a:solidFill>
              </a:rPr>
              <a:t>Both site personnel from MH who will be involved in the operation as well as members of the crew should sign the checklist under point 2.</a:t>
            </a:r>
          </a:p>
        </p:txBody>
      </p:sp>
      <p:sp>
        <p:nvSpPr>
          <p:cNvPr id="33" name="TextBox 32"/>
          <p:cNvSpPr txBox="1"/>
          <p:nvPr/>
        </p:nvSpPr>
        <p:spPr>
          <a:xfrm>
            <a:off x="5312852" y="1988840"/>
            <a:ext cx="2045338" cy="646331"/>
          </a:xfrm>
          <a:prstGeom prst="rect">
            <a:avLst/>
          </a:prstGeom>
          <a:noFill/>
        </p:spPr>
        <p:txBody>
          <a:bodyPr wrap="square" rtlCol="0">
            <a:spAutoFit/>
          </a:bodyPr>
          <a:lstStyle/>
          <a:p>
            <a:pPr algn="ctr"/>
            <a:r>
              <a:rPr lang="en-US" sz="1600" b="1" dirty="0">
                <a:solidFill>
                  <a:srgbClr val="5B89AC"/>
                </a:solidFill>
              </a:rPr>
              <a:t>Cause</a:t>
            </a:r>
          </a:p>
          <a:p>
            <a:pPr algn="ctr"/>
            <a:r>
              <a:rPr lang="en-US" sz="1000" b="1" dirty="0">
                <a:solidFill>
                  <a:schemeClr val="tx1">
                    <a:lumMod val="50000"/>
                    <a:lumOff val="50000"/>
                  </a:schemeClr>
                </a:solidFill>
              </a:rPr>
              <a:t>Human error – net caught in propeller</a:t>
            </a:r>
          </a:p>
        </p:txBody>
      </p:sp>
    </p:spTree>
    <p:extLst>
      <p:ext uri="{BB962C8B-B14F-4D97-AF65-F5344CB8AC3E}">
        <p14:creationId xmlns:p14="http://schemas.microsoft.com/office/powerpoint/2010/main" val="1170643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770012" cy="1843584"/>
          </a:xfrm>
          <a:prstGeom prst="rect">
            <a:avLst/>
          </a:prstGeom>
        </p:spPr>
      </p:pic>
      <p:sp>
        <p:nvSpPr>
          <p:cNvPr id="3" name="TextBox 2"/>
          <p:cNvSpPr txBox="1"/>
          <p:nvPr/>
        </p:nvSpPr>
        <p:spPr>
          <a:xfrm>
            <a:off x="2792572" y="1320364"/>
            <a:ext cx="6351427" cy="553998"/>
          </a:xfrm>
          <a:prstGeom prst="rect">
            <a:avLst/>
          </a:prstGeom>
          <a:noFill/>
        </p:spPr>
        <p:txBody>
          <a:bodyPr wrap="square" rtlCol="0">
            <a:spAutoFit/>
          </a:bodyPr>
          <a:lstStyle/>
          <a:p>
            <a:r>
              <a:rPr lang="en-US" sz="3000" b="1" dirty="0">
                <a:solidFill>
                  <a:srgbClr val="5B89AC"/>
                </a:solidFill>
              </a:rPr>
              <a:t>Escape Incident INFO SHEET</a:t>
            </a:r>
          </a:p>
        </p:txBody>
      </p:sp>
      <p:sp>
        <p:nvSpPr>
          <p:cNvPr id="4" name="Rounded Rectangle 3"/>
          <p:cNvSpPr/>
          <p:nvPr/>
        </p:nvSpPr>
        <p:spPr>
          <a:xfrm>
            <a:off x="179512" y="1916832"/>
            <a:ext cx="8784976" cy="720080"/>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chemeClr val="tx1">
                  <a:lumMod val="50000"/>
                  <a:lumOff val="50000"/>
                </a:schemeClr>
              </a:solidFill>
            </a:endParaRPr>
          </a:p>
        </p:txBody>
      </p:sp>
      <p:sp>
        <p:nvSpPr>
          <p:cNvPr id="5" name="TextBox 4"/>
          <p:cNvSpPr txBox="1"/>
          <p:nvPr/>
        </p:nvSpPr>
        <p:spPr>
          <a:xfrm>
            <a:off x="-36512" y="1999873"/>
            <a:ext cx="1396908" cy="553998"/>
          </a:xfrm>
          <a:prstGeom prst="rect">
            <a:avLst/>
          </a:prstGeom>
          <a:noFill/>
        </p:spPr>
        <p:txBody>
          <a:bodyPr wrap="square" rtlCol="0">
            <a:spAutoFit/>
          </a:bodyPr>
          <a:lstStyle/>
          <a:p>
            <a:pPr algn="ctr"/>
            <a:r>
              <a:rPr lang="en-US" sz="1600" b="1" dirty="0">
                <a:solidFill>
                  <a:srgbClr val="5B89AC"/>
                </a:solidFill>
              </a:rPr>
              <a:t>BU</a:t>
            </a:r>
          </a:p>
          <a:p>
            <a:pPr algn="ctr"/>
            <a:r>
              <a:rPr lang="en-US" sz="1400" b="1" dirty="0">
                <a:solidFill>
                  <a:schemeClr val="tx1">
                    <a:lumMod val="50000"/>
                    <a:lumOff val="50000"/>
                  </a:schemeClr>
                </a:solidFill>
              </a:rPr>
              <a:t>Scotland</a:t>
            </a:r>
          </a:p>
        </p:txBody>
      </p:sp>
      <p:cxnSp>
        <p:nvCxnSpPr>
          <p:cNvPr id="15" name="Straight Connector 14"/>
          <p:cNvCxnSpPr/>
          <p:nvPr/>
        </p:nvCxnSpPr>
        <p:spPr>
          <a:xfrm>
            <a:off x="1115616" y="1916832"/>
            <a:ext cx="0" cy="72008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99592" y="2010906"/>
            <a:ext cx="1800200" cy="553998"/>
          </a:xfrm>
          <a:prstGeom prst="rect">
            <a:avLst/>
          </a:prstGeom>
          <a:noFill/>
        </p:spPr>
        <p:txBody>
          <a:bodyPr wrap="square" rtlCol="0">
            <a:spAutoFit/>
          </a:bodyPr>
          <a:lstStyle/>
          <a:p>
            <a:pPr algn="ctr"/>
            <a:r>
              <a:rPr lang="en-US" sz="1600" b="1" dirty="0">
                <a:solidFill>
                  <a:srgbClr val="5B89AC"/>
                </a:solidFill>
              </a:rPr>
              <a:t>Site’s name</a:t>
            </a:r>
          </a:p>
          <a:p>
            <a:pPr algn="ctr"/>
            <a:r>
              <a:rPr lang="en-US" sz="1400" b="1" dirty="0" err="1">
                <a:solidFill>
                  <a:schemeClr val="tx1">
                    <a:lumMod val="50000"/>
                    <a:lumOff val="50000"/>
                  </a:schemeClr>
                </a:solidFill>
              </a:rPr>
              <a:t>Envasion</a:t>
            </a:r>
            <a:r>
              <a:rPr lang="en-US" sz="1400" b="1" dirty="0">
                <a:solidFill>
                  <a:schemeClr val="tx1">
                    <a:lumMod val="50000"/>
                    <a:lumOff val="50000"/>
                  </a:schemeClr>
                </a:solidFill>
              </a:rPr>
              <a:t> Bay</a:t>
            </a:r>
          </a:p>
        </p:txBody>
      </p:sp>
      <p:cxnSp>
        <p:nvCxnSpPr>
          <p:cNvPr id="17" name="Straight Connector 16"/>
          <p:cNvCxnSpPr/>
          <p:nvPr/>
        </p:nvCxnSpPr>
        <p:spPr>
          <a:xfrm>
            <a:off x="2483768"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084424"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326736" y="2010906"/>
            <a:ext cx="1944216" cy="553998"/>
          </a:xfrm>
          <a:prstGeom prst="rect">
            <a:avLst/>
          </a:prstGeom>
          <a:noFill/>
        </p:spPr>
        <p:txBody>
          <a:bodyPr wrap="square" rtlCol="0">
            <a:spAutoFit/>
          </a:bodyPr>
          <a:lstStyle/>
          <a:p>
            <a:pPr algn="ctr"/>
            <a:r>
              <a:rPr lang="en-US" sz="1600" b="1" dirty="0">
                <a:solidFill>
                  <a:srgbClr val="5B89AC"/>
                </a:solidFill>
              </a:rPr>
              <a:t>Incident’s date</a:t>
            </a:r>
          </a:p>
          <a:p>
            <a:pPr algn="ctr"/>
            <a:r>
              <a:rPr lang="en-US" sz="1400" b="1" i="1" dirty="0">
                <a:solidFill>
                  <a:schemeClr val="tx1">
                    <a:lumMod val="50000"/>
                    <a:lumOff val="50000"/>
                  </a:schemeClr>
                </a:solidFill>
              </a:rPr>
              <a:t>2017</a:t>
            </a:r>
          </a:p>
        </p:txBody>
      </p:sp>
      <p:cxnSp>
        <p:nvCxnSpPr>
          <p:cNvPr id="20" name="Straight Connector 19"/>
          <p:cNvCxnSpPr/>
          <p:nvPr/>
        </p:nvCxnSpPr>
        <p:spPr>
          <a:xfrm>
            <a:off x="5402690"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236296" y="1988840"/>
            <a:ext cx="1800200" cy="523220"/>
          </a:xfrm>
          <a:prstGeom prst="rect">
            <a:avLst/>
          </a:prstGeom>
          <a:noFill/>
        </p:spPr>
        <p:txBody>
          <a:bodyPr wrap="square" rtlCol="0">
            <a:spAutoFit/>
          </a:bodyPr>
          <a:lstStyle/>
          <a:p>
            <a:pPr algn="ctr"/>
            <a:r>
              <a:rPr lang="en-US" sz="1600" b="1" dirty="0">
                <a:solidFill>
                  <a:srgbClr val="5B89AC"/>
                </a:solidFill>
              </a:rPr>
              <a:t>Contact Person</a:t>
            </a:r>
          </a:p>
          <a:p>
            <a:pPr algn="ctr"/>
            <a:r>
              <a:rPr lang="en-US" sz="1200" b="1" dirty="0">
                <a:solidFill>
                  <a:schemeClr val="tx1">
                    <a:lumMod val="50000"/>
                    <a:lumOff val="50000"/>
                  </a:schemeClr>
                </a:solidFill>
              </a:rPr>
              <a:t>Steven Jamieson</a:t>
            </a:r>
            <a:endParaRPr lang="en-US" sz="1200" b="1" dirty="0">
              <a:solidFill>
                <a:srgbClr val="FF0000"/>
              </a:solidFill>
            </a:endParaRPr>
          </a:p>
        </p:txBody>
      </p:sp>
      <p:cxnSp>
        <p:nvCxnSpPr>
          <p:cNvPr id="30" name="Straight Connector 29"/>
          <p:cNvCxnSpPr/>
          <p:nvPr/>
        </p:nvCxnSpPr>
        <p:spPr>
          <a:xfrm>
            <a:off x="7308304"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995936" y="1999873"/>
            <a:ext cx="1532940" cy="553998"/>
          </a:xfrm>
          <a:prstGeom prst="rect">
            <a:avLst/>
          </a:prstGeom>
          <a:noFill/>
        </p:spPr>
        <p:txBody>
          <a:bodyPr wrap="square" rtlCol="0">
            <a:spAutoFit/>
          </a:bodyPr>
          <a:lstStyle/>
          <a:p>
            <a:pPr algn="ctr"/>
            <a:r>
              <a:rPr lang="en-US" sz="1600" b="1" dirty="0">
                <a:solidFill>
                  <a:srgbClr val="5B89AC"/>
                </a:solidFill>
              </a:rPr>
              <a:t># escapees</a:t>
            </a:r>
          </a:p>
          <a:p>
            <a:pPr algn="ctr"/>
            <a:r>
              <a:rPr lang="en-US" sz="1400" b="1" dirty="0">
                <a:solidFill>
                  <a:schemeClr val="tx1">
                    <a:lumMod val="50000"/>
                    <a:lumOff val="50000"/>
                  </a:schemeClr>
                </a:solidFill>
              </a:rPr>
              <a:t>6</a:t>
            </a:r>
          </a:p>
        </p:txBody>
      </p:sp>
      <p:sp>
        <p:nvSpPr>
          <p:cNvPr id="33" name="TextBox 32"/>
          <p:cNvSpPr txBox="1"/>
          <p:nvPr/>
        </p:nvSpPr>
        <p:spPr>
          <a:xfrm>
            <a:off x="5312852" y="1988840"/>
            <a:ext cx="2045338" cy="646331"/>
          </a:xfrm>
          <a:prstGeom prst="rect">
            <a:avLst/>
          </a:prstGeom>
          <a:noFill/>
        </p:spPr>
        <p:txBody>
          <a:bodyPr wrap="square" rtlCol="0">
            <a:spAutoFit/>
          </a:bodyPr>
          <a:lstStyle/>
          <a:p>
            <a:pPr algn="ctr"/>
            <a:r>
              <a:rPr lang="en-US" sz="1600" b="1" dirty="0">
                <a:solidFill>
                  <a:srgbClr val="5B89AC"/>
                </a:solidFill>
              </a:rPr>
              <a:t>Cause</a:t>
            </a:r>
          </a:p>
          <a:p>
            <a:pPr algn="ctr"/>
            <a:r>
              <a:rPr lang="en-US" sz="1000" b="1" dirty="0">
                <a:solidFill>
                  <a:schemeClr val="tx1">
                    <a:lumMod val="50000"/>
                    <a:lumOff val="50000"/>
                  </a:schemeClr>
                </a:solidFill>
              </a:rPr>
              <a:t>Human error – net caught in propeller</a:t>
            </a:r>
          </a:p>
        </p:txBody>
      </p:sp>
      <p:sp>
        <p:nvSpPr>
          <p:cNvPr id="2" name="TextBox 1"/>
          <p:cNvSpPr txBox="1"/>
          <p:nvPr/>
        </p:nvSpPr>
        <p:spPr>
          <a:xfrm>
            <a:off x="117890" y="3356992"/>
            <a:ext cx="1563404" cy="1477328"/>
          </a:xfrm>
          <a:prstGeom prst="rect">
            <a:avLst/>
          </a:prstGeom>
          <a:noFill/>
        </p:spPr>
        <p:txBody>
          <a:bodyPr wrap="square" rtlCol="0">
            <a:spAutoFit/>
          </a:bodyPr>
          <a:lstStyle/>
          <a:p>
            <a:r>
              <a:rPr lang="nb-NO" dirty="0" err="1"/>
              <a:t>Procedure</a:t>
            </a:r>
            <a:r>
              <a:rPr lang="nb-NO" dirty="0"/>
              <a:t> </a:t>
            </a:r>
            <a:r>
              <a:rPr lang="nb-NO" dirty="0" err="1"/>
              <a:t>developed</a:t>
            </a:r>
            <a:r>
              <a:rPr lang="nb-NO" dirty="0"/>
              <a:t> by area manager </a:t>
            </a:r>
            <a:r>
              <a:rPr lang="nb-NO" dirty="0" err="1"/>
              <a:t>after</a:t>
            </a:r>
            <a:r>
              <a:rPr lang="nb-NO" dirty="0"/>
              <a:t> </a:t>
            </a:r>
            <a:r>
              <a:rPr lang="nb-NO" dirty="0" err="1"/>
              <a:t>incident</a:t>
            </a:r>
            <a:r>
              <a:rPr lang="nb-NO" dirty="0"/>
              <a:t>:</a:t>
            </a:r>
          </a:p>
        </p:txBody>
      </p:sp>
      <p:sp>
        <p:nvSpPr>
          <p:cNvPr id="7" name="TextBox 6"/>
          <p:cNvSpPr txBox="1"/>
          <p:nvPr/>
        </p:nvSpPr>
        <p:spPr>
          <a:xfrm>
            <a:off x="1856677" y="2996952"/>
            <a:ext cx="6660230" cy="2769989"/>
          </a:xfrm>
          <a:prstGeom prst="rect">
            <a:avLst/>
          </a:prstGeom>
          <a:noFill/>
          <a:ln>
            <a:solidFill>
              <a:schemeClr val="accent1"/>
            </a:solidFill>
          </a:ln>
        </p:spPr>
        <p:txBody>
          <a:bodyPr wrap="square" rtlCol="0">
            <a:spAutoFit/>
          </a:bodyPr>
          <a:lstStyle/>
          <a:p>
            <a:pPr marL="171450" indent="-171450">
              <a:lnSpc>
                <a:spcPct val="150000"/>
              </a:lnSpc>
              <a:buFont typeface="Wingdings" panose="05000000000000000000" pitchFamily="2" charset="2"/>
              <a:buChar char="ü"/>
            </a:pPr>
            <a:r>
              <a:rPr lang="en-GB" sz="1200" dirty="0"/>
              <a:t>If the vessel arrives on site when personnel are absent/gone home a pre-planned mooring position will have been agreed with the Site Manager/Appointee.</a:t>
            </a:r>
            <a:endParaRPr lang="nb-NO" sz="1200" dirty="0"/>
          </a:p>
          <a:p>
            <a:pPr marL="171450" indent="-171450">
              <a:lnSpc>
                <a:spcPct val="150000"/>
              </a:lnSpc>
              <a:buFont typeface="Wingdings" panose="05000000000000000000" pitchFamily="2" charset="2"/>
              <a:buChar char="ü"/>
            </a:pPr>
            <a:r>
              <a:rPr lang="en-GB" sz="1200" dirty="0"/>
              <a:t>The Site Manager/Appointee will meet with the skipper/crew of the vessel on the day of treatment and discuss the plan for the period they are working on site .</a:t>
            </a:r>
            <a:endParaRPr lang="nb-NO" sz="1200" dirty="0"/>
          </a:p>
          <a:p>
            <a:pPr marL="171450" indent="-171450">
              <a:lnSpc>
                <a:spcPct val="150000"/>
              </a:lnSpc>
              <a:buFont typeface="Wingdings" panose="05000000000000000000" pitchFamily="2" charset="2"/>
              <a:buChar char="ü"/>
            </a:pPr>
            <a:r>
              <a:rPr lang="en-GB" sz="1200" dirty="0"/>
              <a:t>Site Manager/Appointee will agree a working vhf channel to keep communication concise , this should be conveyed to all working personnel.</a:t>
            </a:r>
            <a:endParaRPr lang="nb-NO" sz="1200" dirty="0"/>
          </a:p>
          <a:p>
            <a:pPr marL="171450" indent="-171450">
              <a:lnSpc>
                <a:spcPct val="150000"/>
              </a:lnSpc>
              <a:buFont typeface="Wingdings" panose="05000000000000000000" pitchFamily="2" charset="2"/>
              <a:buChar char="ü"/>
            </a:pPr>
            <a:r>
              <a:rPr lang="en-GB" sz="1200" dirty="0"/>
              <a:t>The net should be prepared and taut, only when this has been carried out should the boat be called to come along side.</a:t>
            </a:r>
            <a:endParaRPr lang="nb-NO" sz="1200" dirty="0"/>
          </a:p>
          <a:p>
            <a:pPr marL="171450" indent="-171450">
              <a:lnSpc>
                <a:spcPct val="150000"/>
              </a:lnSpc>
              <a:buFont typeface="Wingdings" panose="05000000000000000000" pitchFamily="2" charset="2"/>
              <a:buChar char="ü"/>
            </a:pPr>
            <a:r>
              <a:rPr lang="en-GB" sz="1200" dirty="0"/>
              <a:t>Weather conditions , tidal currents </a:t>
            </a:r>
            <a:r>
              <a:rPr lang="en-GB" sz="1200" dirty="0" err="1"/>
              <a:t>etc</a:t>
            </a:r>
            <a:r>
              <a:rPr lang="en-GB" sz="1200" dirty="0"/>
              <a:t> should be considered and discussed in pre amble.</a:t>
            </a:r>
            <a:endParaRPr lang="nb-NO" sz="1200" dirty="0"/>
          </a:p>
          <a:p>
            <a:pPr marL="171450" indent="-171450">
              <a:buFont typeface="Wingdings" panose="05000000000000000000" pitchFamily="2" charset="2"/>
              <a:buChar char="§"/>
            </a:pPr>
            <a:endParaRPr lang="nb-NO" sz="1200" dirty="0"/>
          </a:p>
        </p:txBody>
      </p:sp>
    </p:spTree>
    <p:extLst>
      <p:ext uri="{BB962C8B-B14F-4D97-AF65-F5344CB8AC3E}">
        <p14:creationId xmlns:p14="http://schemas.microsoft.com/office/powerpoint/2010/main" val="2046532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770012" cy="1843584"/>
          </a:xfrm>
          <a:prstGeom prst="rect">
            <a:avLst/>
          </a:prstGeom>
        </p:spPr>
      </p:pic>
      <p:sp>
        <p:nvSpPr>
          <p:cNvPr id="3" name="TextBox 2"/>
          <p:cNvSpPr txBox="1"/>
          <p:nvPr/>
        </p:nvSpPr>
        <p:spPr>
          <a:xfrm>
            <a:off x="2792572" y="1320364"/>
            <a:ext cx="6351427" cy="553998"/>
          </a:xfrm>
          <a:prstGeom prst="rect">
            <a:avLst/>
          </a:prstGeom>
          <a:noFill/>
        </p:spPr>
        <p:txBody>
          <a:bodyPr wrap="square" rtlCol="0">
            <a:spAutoFit/>
          </a:bodyPr>
          <a:lstStyle/>
          <a:p>
            <a:r>
              <a:rPr lang="en-US" sz="3000" b="1" dirty="0">
                <a:solidFill>
                  <a:srgbClr val="5B89AC"/>
                </a:solidFill>
              </a:rPr>
              <a:t>Escape Incident INFO SHEET</a:t>
            </a:r>
          </a:p>
        </p:txBody>
      </p:sp>
      <p:sp>
        <p:nvSpPr>
          <p:cNvPr id="4" name="Rounded Rectangle 3"/>
          <p:cNvSpPr/>
          <p:nvPr/>
        </p:nvSpPr>
        <p:spPr>
          <a:xfrm>
            <a:off x="179512" y="1916832"/>
            <a:ext cx="8784976" cy="720080"/>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chemeClr val="tx1">
                  <a:lumMod val="50000"/>
                  <a:lumOff val="50000"/>
                </a:schemeClr>
              </a:solidFill>
            </a:endParaRPr>
          </a:p>
        </p:txBody>
      </p:sp>
      <p:sp>
        <p:nvSpPr>
          <p:cNvPr id="5" name="TextBox 4"/>
          <p:cNvSpPr txBox="1"/>
          <p:nvPr/>
        </p:nvSpPr>
        <p:spPr>
          <a:xfrm>
            <a:off x="-36512" y="1999873"/>
            <a:ext cx="1396908" cy="553998"/>
          </a:xfrm>
          <a:prstGeom prst="rect">
            <a:avLst/>
          </a:prstGeom>
          <a:noFill/>
        </p:spPr>
        <p:txBody>
          <a:bodyPr wrap="square" rtlCol="0">
            <a:spAutoFit/>
          </a:bodyPr>
          <a:lstStyle/>
          <a:p>
            <a:pPr algn="ctr"/>
            <a:r>
              <a:rPr lang="en-US" sz="1600" b="1" dirty="0">
                <a:solidFill>
                  <a:srgbClr val="5B89AC"/>
                </a:solidFill>
              </a:rPr>
              <a:t>BU</a:t>
            </a:r>
          </a:p>
          <a:p>
            <a:pPr algn="ctr"/>
            <a:r>
              <a:rPr lang="en-US" sz="1400" b="1" dirty="0">
                <a:solidFill>
                  <a:schemeClr val="tx1">
                    <a:lumMod val="50000"/>
                    <a:lumOff val="50000"/>
                  </a:schemeClr>
                </a:solidFill>
              </a:rPr>
              <a:t>Scotland</a:t>
            </a:r>
          </a:p>
        </p:txBody>
      </p:sp>
      <p:cxnSp>
        <p:nvCxnSpPr>
          <p:cNvPr id="15" name="Straight Connector 14"/>
          <p:cNvCxnSpPr/>
          <p:nvPr/>
        </p:nvCxnSpPr>
        <p:spPr>
          <a:xfrm>
            <a:off x="1115616" y="1916832"/>
            <a:ext cx="0" cy="72008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99592" y="2010906"/>
            <a:ext cx="1800200" cy="553998"/>
          </a:xfrm>
          <a:prstGeom prst="rect">
            <a:avLst/>
          </a:prstGeom>
          <a:noFill/>
        </p:spPr>
        <p:txBody>
          <a:bodyPr wrap="square" rtlCol="0">
            <a:spAutoFit/>
          </a:bodyPr>
          <a:lstStyle/>
          <a:p>
            <a:pPr algn="ctr"/>
            <a:r>
              <a:rPr lang="en-US" sz="1600" b="1" dirty="0">
                <a:solidFill>
                  <a:srgbClr val="5B89AC"/>
                </a:solidFill>
              </a:rPr>
              <a:t>Site’s name</a:t>
            </a:r>
          </a:p>
          <a:p>
            <a:pPr algn="ctr"/>
            <a:r>
              <a:rPr lang="en-US" sz="1400" b="1" dirty="0">
                <a:solidFill>
                  <a:schemeClr val="tx1">
                    <a:lumMod val="50000"/>
                    <a:lumOff val="50000"/>
                  </a:schemeClr>
                </a:solidFill>
              </a:rPr>
              <a:t>Loch </a:t>
            </a:r>
            <a:r>
              <a:rPr lang="en-US" sz="1400" b="1" dirty="0" err="1">
                <a:solidFill>
                  <a:schemeClr val="tx1">
                    <a:lumMod val="50000"/>
                    <a:lumOff val="50000"/>
                  </a:schemeClr>
                </a:solidFill>
              </a:rPr>
              <a:t>Alsh</a:t>
            </a:r>
            <a:endParaRPr lang="en-US" sz="1400" b="1" dirty="0">
              <a:solidFill>
                <a:schemeClr val="tx1">
                  <a:lumMod val="50000"/>
                  <a:lumOff val="50000"/>
                </a:schemeClr>
              </a:solidFill>
            </a:endParaRPr>
          </a:p>
        </p:txBody>
      </p:sp>
      <p:cxnSp>
        <p:nvCxnSpPr>
          <p:cNvPr id="17" name="Straight Connector 16"/>
          <p:cNvCxnSpPr/>
          <p:nvPr/>
        </p:nvCxnSpPr>
        <p:spPr>
          <a:xfrm>
            <a:off x="2483768"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084424"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326736" y="2010906"/>
            <a:ext cx="1944216" cy="553998"/>
          </a:xfrm>
          <a:prstGeom prst="rect">
            <a:avLst/>
          </a:prstGeom>
          <a:noFill/>
        </p:spPr>
        <p:txBody>
          <a:bodyPr wrap="square" rtlCol="0">
            <a:spAutoFit/>
          </a:bodyPr>
          <a:lstStyle/>
          <a:p>
            <a:pPr algn="ctr"/>
            <a:r>
              <a:rPr lang="en-US" sz="1600" b="1" dirty="0">
                <a:solidFill>
                  <a:srgbClr val="5B89AC"/>
                </a:solidFill>
              </a:rPr>
              <a:t>Incident’s date</a:t>
            </a:r>
          </a:p>
          <a:p>
            <a:pPr algn="ctr"/>
            <a:r>
              <a:rPr lang="en-US" sz="1400" b="1" i="1" dirty="0">
                <a:solidFill>
                  <a:schemeClr val="tx1">
                    <a:lumMod val="50000"/>
                    <a:lumOff val="50000"/>
                  </a:schemeClr>
                </a:solidFill>
              </a:rPr>
              <a:t>2017</a:t>
            </a:r>
          </a:p>
        </p:txBody>
      </p:sp>
      <p:cxnSp>
        <p:nvCxnSpPr>
          <p:cNvPr id="20" name="Straight Connector 19"/>
          <p:cNvCxnSpPr/>
          <p:nvPr/>
        </p:nvCxnSpPr>
        <p:spPr>
          <a:xfrm>
            <a:off x="5402690"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236296" y="1988840"/>
            <a:ext cx="1800200" cy="523220"/>
          </a:xfrm>
          <a:prstGeom prst="rect">
            <a:avLst/>
          </a:prstGeom>
          <a:noFill/>
        </p:spPr>
        <p:txBody>
          <a:bodyPr wrap="square" rtlCol="0">
            <a:spAutoFit/>
          </a:bodyPr>
          <a:lstStyle/>
          <a:p>
            <a:pPr algn="ctr"/>
            <a:r>
              <a:rPr lang="en-US" sz="1600" b="1" dirty="0">
                <a:solidFill>
                  <a:srgbClr val="5B89AC"/>
                </a:solidFill>
              </a:rPr>
              <a:t>Contact Person</a:t>
            </a:r>
          </a:p>
          <a:p>
            <a:pPr algn="ctr"/>
            <a:r>
              <a:rPr lang="en-US" sz="1200" b="1" dirty="0">
                <a:solidFill>
                  <a:schemeClr val="tx1">
                    <a:lumMod val="50000"/>
                    <a:lumOff val="50000"/>
                  </a:schemeClr>
                </a:solidFill>
              </a:rPr>
              <a:t>Hugh Mackinnon</a:t>
            </a:r>
            <a:endParaRPr lang="en-US" sz="1200" b="1" dirty="0">
              <a:solidFill>
                <a:srgbClr val="FF0000"/>
              </a:solidFill>
            </a:endParaRPr>
          </a:p>
        </p:txBody>
      </p:sp>
      <p:cxnSp>
        <p:nvCxnSpPr>
          <p:cNvPr id="30" name="Straight Connector 29"/>
          <p:cNvCxnSpPr/>
          <p:nvPr/>
        </p:nvCxnSpPr>
        <p:spPr>
          <a:xfrm>
            <a:off x="7380312"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995936" y="1999873"/>
            <a:ext cx="1532940" cy="553998"/>
          </a:xfrm>
          <a:prstGeom prst="rect">
            <a:avLst/>
          </a:prstGeom>
          <a:noFill/>
        </p:spPr>
        <p:txBody>
          <a:bodyPr wrap="square" rtlCol="0">
            <a:spAutoFit/>
          </a:bodyPr>
          <a:lstStyle/>
          <a:p>
            <a:pPr algn="ctr"/>
            <a:r>
              <a:rPr lang="en-US" sz="1600" b="1" dirty="0">
                <a:solidFill>
                  <a:srgbClr val="5B89AC"/>
                </a:solidFill>
              </a:rPr>
              <a:t># escapees</a:t>
            </a:r>
          </a:p>
          <a:p>
            <a:pPr algn="ctr"/>
            <a:r>
              <a:rPr lang="en-US" sz="1400" b="1" dirty="0">
                <a:solidFill>
                  <a:schemeClr val="tx1">
                    <a:lumMod val="50000"/>
                    <a:lumOff val="50000"/>
                  </a:schemeClr>
                </a:solidFill>
              </a:rPr>
              <a:t>unknown</a:t>
            </a:r>
          </a:p>
        </p:txBody>
      </p:sp>
      <p:sp>
        <p:nvSpPr>
          <p:cNvPr id="33" name="TextBox 32"/>
          <p:cNvSpPr txBox="1"/>
          <p:nvPr/>
        </p:nvSpPr>
        <p:spPr>
          <a:xfrm>
            <a:off x="5292080" y="1916832"/>
            <a:ext cx="2211476" cy="646331"/>
          </a:xfrm>
          <a:prstGeom prst="rect">
            <a:avLst/>
          </a:prstGeom>
          <a:noFill/>
        </p:spPr>
        <p:txBody>
          <a:bodyPr wrap="square" rtlCol="0">
            <a:spAutoFit/>
          </a:bodyPr>
          <a:lstStyle/>
          <a:p>
            <a:pPr algn="ctr"/>
            <a:r>
              <a:rPr lang="en-US" sz="1600" b="1" dirty="0">
                <a:solidFill>
                  <a:srgbClr val="5B89AC"/>
                </a:solidFill>
              </a:rPr>
              <a:t>Cause</a:t>
            </a:r>
          </a:p>
          <a:p>
            <a:pPr algn="ctr"/>
            <a:r>
              <a:rPr lang="en-US" sz="1000" b="1" dirty="0">
                <a:solidFill>
                  <a:schemeClr val="tx1">
                    <a:lumMod val="50000"/>
                    <a:lumOff val="50000"/>
                  </a:schemeClr>
                </a:solidFill>
              </a:rPr>
              <a:t>Human error – pipe discharging to sea  during </a:t>
            </a:r>
            <a:r>
              <a:rPr lang="en-US" sz="1000" b="1" dirty="0" err="1">
                <a:solidFill>
                  <a:schemeClr val="tx1">
                    <a:lumMod val="50000"/>
                    <a:lumOff val="50000"/>
                  </a:schemeClr>
                </a:solidFill>
              </a:rPr>
              <a:t>thermolicing</a:t>
            </a:r>
            <a:endParaRPr lang="en-US" sz="1000" b="1" dirty="0">
              <a:solidFill>
                <a:schemeClr val="tx1">
                  <a:lumMod val="50000"/>
                  <a:lumOff val="50000"/>
                </a:schemeClr>
              </a:solidFill>
            </a:endParaRPr>
          </a:p>
        </p:txBody>
      </p:sp>
      <p:sp>
        <p:nvSpPr>
          <p:cNvPr id="47" name="Rounded Rectangle 46"/>
          <p:cNvSpPr/>
          <p:nvPr/>
        </p:nvSpPr>
        <p:spPr>
          <a:xfrm>
            <a:off x="179512" y="6159678"/>
            <a:ext cx="8784976" cy="648072"/>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rgbClr val="5B89AC"/>
                </a:solidFill>
              </a:rPr>
              <a:t>More Info: Incident report &amp; Evaluation report</a:t>
            </a:r>
          </a:p>
          <a:p>
            <a:r>
              <a:rPr lang="en-US" sz="800" dirty="0">
                <a:solidFill>
                  <a:schemeClr val="tx1"/>
                </a:solidFill>
                <a:hlinkClick r:id="rId3"/>
              </a:rPr>
              <a:t>https://marineharvest1.sharepoint.com/sites/incidents/_layouts/15/FormServer.aspx?XmlLocation=/sites/incidents/Crisis/MH%20Scotland/2017-11-23___escape___MHScotland.xml</a:t>
            </a:r>
            <a:endParaRPr lang="en-US" sz="800" dirty="0">
              <a:solidFill>
                <a:schemeClr val="tx1"/>
              </a:solidFill>
            </a:endParaRPr>
          </a:p>
          <a:p>
            <a:endParaRPr lang="en-US" sz="800" dirty="0">
              <a:solidFill>
                <a:schemeClr val="tx1"/>
              </a:solidFill>
            </a:endParaRPr>
          </a:p>
        </p:txBody>
      </p:sp>
      <p:sp>
        <p:nvSpPr>
          <p:cNvPr id="48" name="Rounded Rectangle 47"/>
          <p:cNvSpPr/>
          <p:nvPr/>
        </p:nvSpPr>
        <p:spPr>
          <a:xfrm>
            <a:off x="179512" y="5472988"/>
            <a:ext cx="8784976" cy="548300"/>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5B89AC"/>
                </a:solidFill>
              </a:rPr>
              <a:t>Take ACTION</a:t>
            </a:r>
            <a:r>
              <a:rPr lang="en-US" b="1" dirty="0">
                <a:solidFill>
                  <a:schemeClr val="tx1">
                    <a:lumMod val="50000"/>
                    <a:lumOff val="50000"/>
                  </a:schemeClr>
                </a:solidFill>
              </a:rPr>
              <a:t>:</a:t>
            </a:r>
            <a:r>
              <a:rPr lang="en-US" sz="1400" b="1" dirty="0">
                <a:solidFill>
                  <a:schemeClr val="tx1">
                    <a:lumMod val="50000"/>
                    <a:lumOff val="50000"/>
                  </a:schemeClr>
                </a:solidFill>
              </a:rPr>
              <a:t> </a:t>
            </a:r>
            <a:r>
              <a:rPr lang="en-US" sz="900" b="1" dirty="0">
                <a:solidFill>
                  <a:schemeClr val="tx1">
                    <a:lumMod val="50000"/>
                    <a:lumOff val="50000"/>
                  </a:schemeClr>
                </a:solidFill>
              </a:rPr>
              <a:t>Could this incident have happen to you? Have you spend enough time going through the procedure with all involved prior to the start of delousing? Do you verify your video cameras in the control room to make sure they are working and well positioned?  </a:t>
            </a:r>
          </a:p>
        </p:txBody>
      </p:sp>
      <p:sp>
        <p:nvSpPr>
          <p:cNvPr id="49" name="Rounded Rectangle 48"/>
          <p:cNvSpPr/>
          <p:nvPr/>
        </p:nvSpPr>
        <p:spPr>
          <a:xfrm>
            <a:off x="179512" y="2707188"/>
            <a:ext cx="4464496" cy="2664296"/>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ounded Rectangle 49"/>
          <p:cNvSpPr/>
          <p:nvPr/>
        </p:nvSpPr>
        <p:spPr>
          <a:xfrm>
            <a:off x="4762406" y="2719216"/>
            <a:ext cx="4274090" cy="2664296"/>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239575" y="3751872"/>
            <a:ext cx="4229447" cy="1615827"/>
          </a:xfrm>
          <a:prstGeom prst="rect">
            <a:avLst/>
          </a:prstGeom>
          <a:noFill/>
        </p:spPr>
        <p:txBody>
          <a:bodyPr wrap="square" rtlCol="0">
            <a:spAutoFit/>
          </a:bodyPr>
          <a:lstStyle/>
          <a:p>
            <a:r>
              <a:rPr lang="en-US" sz="1100" b="1" dirty="0">
                <a:solidFill>
                  <a:schemeClr val="tx1">
                    <a:lumMod val="50000"/>
                    <a:lumOff val="50000"/>
                  </a:schemeClr>
                </a:solidFill>
              </a:rPr>
              <a:t>At Loch </a:t>
            </a:r>
            <a:r>
              <a:rPr lang="en-US" sz="1100" b="1" dirty="0" err="1">
                <a:solidFill>
                  <a:schemeClr val="tx1">
                    <a:lumMod val="50000"/>
                    <a:lumOff val="50000"/>
                  </a:schemeClr>
                </a:solidFill>
              </a:rPr>
              <a:t>Alsh</a:t>
            </a:r>
            <a:r>
              <a:rPr lang="en-US" sz="1100" b="1" dirty="0">
                <a:solidFill>
                  <a:schemeClr val="tx1">
                    <a:lumMod val="50000"/>
                    <a:lumOff val="50000"/>
                  </a:schemeClr>
                </a:solidFill>
              </a:rPr>
              <a:t>, fish were being treated against sea lice at the time of incident (using </a:t>
            </a:r>
            <a:r>
              <a:rPr lang="en-US" sz="1100" b="1" dirty="0" err="1">
                <a:solidFill>
                  <a:schemeClr val="tx1">
                    <a:lumMod val="50000"/>
                    <a:lumOff val="50000"/>
                  </a:schemeClr>
                </a:solidFill>
              </a:rPr>
              <a:t>thermolicer</a:t>
            </a:r>
            <a:r>
              <a:rPr lang="en-US" sz="1100" b="1" dirty="0">
                <a:solidFill>
                  <a:schemeClr val="tx1">
                    <a:lumMod val="50000"/>
                    <a:lumOff val="50000"/>
                  </a:schemeClr>
                </a:solidFill>
              </a:rPr>
              <a:t>). During treatment fish were being pumped from one pen to another. Discharge pipe was not properly secured and ended up in the sea resulting in fish escaping. Video cameras used in the control room to check both suction and discharge points did not work properly. Average weight of escaped fish was 4.5 Kg. Unknown number of fish escaped (waiting for harvest counting).  </a:t>
            </a:r>
          </a:p>
        </p:txBody>
      </p:sp>
      <p:sp>
        <p:nvSpPr>
          <p:cNvPr id="52" name="TextBox 51"/>
          <p:cNvSpPr txBox="1"/>
          <p:nvPr/>
        </p:nvSpPr>
        <p:spPr>
          <a:xfrm>
            <a:off x="1194346" y="3419708"/>
            <a:ext cx="2434828" cy="369332"/>
          </a:xfrm>
          <a:prstGeom prst="rect">
            <a:avLst/>
          </a:prstGeom>
          <a:noFill/>
        </p:spPr>
        <p:txBody>
          <a:bodyPr wrap="square" rtlCol="0">
            <a:spAutoFit/>
          </a:bodyPr>
          <a:lstStyle/>
          <a:p>
            <a:r>
              <a:rPr lang="en-US" b="1" dirty="0">
                <a:solidFill>
                  <a:srgbClr val="5B89AC"/>
                </a:solidFill>
              </a:rPr>
              <a:t>What happened?</a:t>
            </a:r>
          </a:p>
        </p:txBody>
      </p:sp>
      <p:sp>
        <p:nvSpPr>
          <p:cNvPr id="53" name="TextBox 52"/>
          <p:cNvSpPr txBox="1"/>
          <p:nvPr/>
        </p:nvSpPr>
        <p:spPr>
          <a:xfrm>
            <a:off x="270545" y="2996952"/>
            <a:ext cx="4000407" cy="430887"/>
          </a:xfrm>
          <a:prstGeom prst="rect">
            <a:avLst/>
          </a:prstGeom>
          <a:noFill/>
        </p:spPr>
        <p:txBody>
          <a:bodyPr wrap="square" rtlCol="0">
            <a:spAutoFit/>
          </a:bodyPr>
          <a:lstStyle/>
          <a:p>
            <a:r>
              <a:rPr lang="en-US" sz="1100" b="1" dirty="0">
                <a:solidFill>
                  <a:schemeClr val="tx1">
                    <a:lumMod val="50000"/>
                    <a:lumOff val="50000"/>
                  </a:schemeClr>
                </a:solidFill>
              </a:rPr>
              <a:t>During </a:t>
            </a:r>
            <a:r>
              <a:rPr lang="en-US" sz="1100" b="1" dirty="0" err="1">
                <a:solidFill>
                  <a:schemeClr val="tx1">
                    <a:lumMod val="50000"/>
                    <a:lumOff val="50000"/>
                  </a:schemeClr>
                </a:solidFill>
              </a:rPr>
              <a:t>thermolicer</a:t>
            </a:r>
            <a:r>
              <a:rPr lang="en-US" sz="1100" b="1" dirty="0">
                <a:solidFill>
                  <a:schemeClr val="tx1">
                    <a:lumMod val="50000"/>
                    <a:lumOff val="50000"/>
                  </a:schemeClr>
                </a:solidFill>
              </a:rPr>
              <a:t> treatment, discharge pipe was not properly secured ending up in the sea.</a:t>
            </a:r>
          </a:p>
        </p:txBody>
      </p:sp>
      <p:sp>
        <p:nvSpPr>
          <p:cNvPr id="54" name="TextBox 53"/>
          <p:cNvSpPr txBox="1"/>
          <p:nvPr/>
        </p:nvSpPr>
        <p:spPr>
          <a:xfrm>
            <a:off x="5592476" y="2708920"/>
            <a:ext cx="2434828" cy="369332"/>
          </a:xfrm>
          <a:prstGeom prst="rect">
            <a:avLst/>
          </a:prstGeom>
          <a:noFill/>
        </p:spPr>
        <p:txBody>
          <a:bodyPr wrap="square" rtlCol="0">
            <a:spAutoFit/>
          </a:bodyPr>
          <a:lstStyle/>
          <a:p>
            <a:r>
              <a:rPr lang="en-US" b="1" dirty="0">
                <a:solidFill>
                  <a:srgbClr val="5B89AC"/>
                </a:solidFill>
              </a:rPr>
              <a:t>Recommendations</a:t>
            </a:r>
          </a:p>
        </p:txBody>
      </p:sp>
      <p:sp>
        <p:nvSpPr>
          <p:cNvPr id="55" name="TextBox 54"/>
          <p:cNvSpPr txBox="1"/>
          <p:nvPr/>
        </p:nvSpPr>
        <p:spPr>
          <a:xfrm>
            <a:off x="5004048" y="3009433"/>
            <a:ext cx="3916196" cy="2031325"/>
          </a:xfrm>
          <a:prstGeom prst="rect">
            <a:avLst/>
          </a:prstGeom>
          <a:noFill/>
        </p:spPr>
        <p:txBody>
          <a:bodyPr wrap="square" rtlCol="0">
            <a:spAutoFit/>
          </a:bodyPr>
          <a:lstStyle/>
          <a:p>
            <a:pPr marL="228600" indent="-228600">
              <a:buFont typeface="+mj-lt"/>
              <a:buAutoNum type="arabicPeriod"/>
            </a:pPr>
            <a:r>
              <a:rPr lang="en-IE" sz="1400" b="1" dirty="0">
                <a:solidFill>
                  <a:schemeClr val="tx1">
                    <a:lumMod val="50000"/>
                    <a:lumOff val="50000"/>
                  </a:schemeClr>
                </a:solidFill>
              </a:rPr>
              <a:t>Strengthen instructions/training prior to the execution of </a:t>
            </a:r>
            <a:r>
              <a:rPr lang="en-IE" sz="1400" b="1" dirty="0" err="1">
                <a:solidFill>
                  <a:schemeClr val="tx1">
                    <a:lumMod val="50000"/>
                    <a:lumOff val="50000"/>
                  </a:schemeClr>
                </a:solidFill>
              </a:rPr>
              <a:t>thermolicing</a:t>
            </a:r>
            <a:r>
              <a:rPr lang="en-IE" sz="1400" b="1" dirty="0">
                <a:solidFill>
                  <a:schemeClr val="tx1">
                    <a:lumMod val="50000"/>
                    <a:lumOff val="50000"/>
                  </a:schemeClr>
                </a:solidFill>
              </a:rPr>
              <a:t> so that procedures regarding securing discharge pipes are followed;</a:t>
            </a:r>
          </a:p>
          <a:p>
            <a:pPr marL="228600" indent="-228600">
              <a:buFont typeface="+mj-lt"/>
              <a:buAutoNum type="arabicPeriod"/>
            </a:pPr>
            <a:endParaRPr lang="en-IE" sz="1400" b="1" dirty="0">
              <a:solidFill>
                <a:schemeClr val="tx1">
                  <a:lumMod val="50000"/>
                  <a:lumOff val="50000"/>
                </a:schemeClr>
              </a:solidFill>
            </a:endParaRPr>
          </a:p>
          <a:p>
            <a:pPr marL="228600" indent="-228600">
              <a:buFont typeface="+mj-lt"/>
              <a:buAutoNum type="arabicPeriod"/>
            </a:pPr>
            <a:r>
              <a:rPr lang="en-IE" sz="1400" b="1" dirty="0">
                <a:solidFill>
                  <a:schemeClr val="tx1">
                    <a:lumMod val="50000"/>
                    <a:lumOff val="50000"/>
                  </a:schemeClr>
                </a:solidFill>
              </a:rPr>
              <a:t> Verify that video cameras used in the control room are functioning well and well positioned to verify suction and discharge points.</a:t>
            </a:r>
          </a:p>
        </p:txBody>
      </p:sp>
      <p:sp>
        <p:nvSpPr>
          <p:cNvPr id="56" name="TextBox 55"/>
          <p:cNvSpPr txBox="1"/>
          <p:nvPr/>
        </p:nvSpPr>
        <p:spPr>
          <a:xfrm>
            <a:off x="1115616" y="2683156"/>
            <a:ext cx="2434828" cy="446892"/>
          </a:xfrm>
          <a:prstGeom prst="rect">
            <a:avLst/>
          </a:prstGeom>
          <a:noFill/>
        </p:spPr>
        <p:txBody>
          <a:bodyPr wrap="square" rtlCol="0">
            <a:spAutoFit/>
          </a:bodyPr>
          <a:lstStyle/>
          <a:p>
            <a:r>
              <a:rPr lang="en-US" b="1" dirty="0">
                <a:solidFill>
                  <a:srgbClr val="5B89AC"/>
                </a:solidFill>
              </a:rPr>
              <a:t>Why did it happen?</a:t>
            </a:r>
          </a:p>
        </p:txBody>
      </p:sp>
    </p:spTree>
    <p:extLst>
      <p:ext uri="{BB962C8B-B14F-4D97-AF65-F5344CB8AC3E}">
        <p14:creationId xmlns:p14="http://schemas.microsoft.com/office/powerpoint/2010/main" val="3465302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770012" cy="1843584"/>
          </a:xfrm>
          <a:prstGeom prst="rect">
            <a:avLst/>
          </a:prstGeom>
        </p:spPr>
      </p:pic>
      <p:sp>
        <p:nvSpPr>
          <p:cNvPr id="3" name="TextBox 2"/>
          <p:cNvSpPr txBox="1"/>
          <p:nvPr/>
        </p:nvSpPr>
        <p:spPr>
          <a:xfrm>
            <a:off x="2792572" y="1320364"/>
            <a:ext cx="6351427" cy="553998"/>
          </a:xfrm>
          <a:prstGeom prst="rect">
            <a:avLst/>
          </a:prstGeom>
          <a:noFill/>
        </p:spPr>
        <p:txBody>
          <a:bodyPr wrap="square" rtlCol="0">
            <a:spAutoFit/>
          </a:bodyPr>
          <a:lstStyle/>
          <a:p>
            <a:r>
              <a:rPr lang="en-US" sz="3000" b="1" dirty="0">
                <a:solidFill>
                  <a:srgbClr val="5B89AC"/>
                </a:solidFill>
              </a:rPr>
              <a:t>Escape Incident INFO SHEET</a:t>
            </a:r>
          </a:p>
        </p:txBody>
      </p:sp>
      <p:sp>
        <p:nvSpPr>
          <p:cNvPr id="4" name="Rounded Rectangle 3"/>
          <p:cNvSpPr/>
          <p:nvPr/>
        </p:nvSpPr>
        <p:spPr>
          <a:xfrm>
            <a:off x="179512" y="1916832"/>
            <a:ext cx="8784976" cy="720080"/>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chemeClr val="tx1">
                  <a:lumMod val="50000"/>
                  <a:lumOff val="50000"/>
                </a:schemeClr>
              </a:solidFill>
            </a:endParaRPr>
          </a:p>
        </p:txBody>
      </p:sp>
      <p:sp>
        <p:nvSpPr>
          <p:cNvPr id="9" name="Rounded Rectangle 8"/>
          <p:cNvSpPr/>
          <p:nvPr/>
        </p:nvSpPr>
        <p:spPr>
          <a:xfrm>
            <a:off x="179512" y="6159678"/>
            <a:ext cx="8784976" cy="648072"/>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rgbClr val="5B89AC"/>
                </a:solidFill>
              </a:rPr>
              <a:t>More Info: Incident report &amp; Evaluation report</a:t>
            </a:r>
            <a:endParaRPr lang="en-US" sz="800" dirty="0">
              <a:solidFill>
                <a:schemeClr val="tx1"/>
              </a:solidFill>
            </a:endParaRPr>
          </a:p>
        </p:txBody>
      </p:sp>
      <p:sp>
        <p:nvSpPr>
          <p:cNvPr id="10" name="Rounded Rectangle 9"/>
          <p:cNvSpPr/>
          <p:nvPr/>
        </p:nvSpPr>
        <p:spPr>
          <a:xfrm>
            <a:off x="179512" y="5472988"/>
            <a:ext cx="8784976" cy="548300"/>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5B89AC"/>
                </a:solidFill>
              </a:rPr>
              <a:t>Take ACTION</a:t>
            </a:r>
            <a:r>
              <a:rPr lang="en-US" b="1" dirty="0">
                <a:solidFill>
                  <a:schemeClr val="tx1">
                    <a:lumMod val="50000"/>
                    <a:lumOff val="50000"/>
                  </a:schemeClr>
                </a:solidFill>
              </a:rPr>
              <a:t>:</a:t>
            </a:r>
            <a:r>
              <a:rPr lang="en-US" sz="1400" b="1" dirty="0">
                <a:solidFill>
                  <a:schemeClr val="tx1">
                    <a:lumMod val="50000"/>
                    <a:lumOff val="50000"/>
                  </a:schemeClr>
                </a:solidFill>
              </a:rPr>
              <a:t> </a:t>
            </a:r>
            <a:r>
              <a:rPr lang="en-US" sz="900" b="1" dirty="0">
                <a:solidFill>
                  <a:schemeClr val="tx1">
                    <a:lumMod val="50000"/>
                    <a:lumOff val="50000"/>
                  </a:schemeClr>
                </a:solidFill>
              </a:rPr>
              <a:t>Could this incident have happen to you? Do you receive reports from divers after checking the nets which include visual confirmation, such as pictures/videos?  </a:t>
            </a:r>
          </a:p>
        </p:txBody>
      </p:sp>
      <p:sp>
        <p:nvSpPr>
          <p:cNvPr id="12" name="Rounded Rectangle 11"/>
          <p:cNvSpPr/>
          <p:nvPr/>
        </p:nvSpPr>
        <p:spPr>
          <a:xfrm>
            <a:off x="179512" y="2707188"/>
            <a:ext cx="5133340" cy="2664296"/>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5528876" y="2719216"/>
            <a:ext cx="3507620" cy="2664296"/>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6512" y="1999873"/>
            <a:ext cx="1396908" cy="507831"/>
          </a:xfrm>
          <a:prstGeom prst="rect">
            <a:avLst/>
          </a:prstGeom>
          <a:noFill/>
        </p:spPr>
        <p:txBody>
          <a:bodyPr wrap="square" rtlCol="0">
            <a:spAutoFit/>
          </a:bodyPr>
          <a:lstStyle/>
          <a:p>
            <a:pPr algn="ctr"/>
            <a:r>
              <a:rPr lang="en-US" sz="1600" b="1" dirty="0">
                <a:solidFill>
                  <a:srgbClr val="5B89AC"/>
                </a:solidFill>
              </a:rPr>
              <a:t>BU</a:t>
            </a:r>
          </a:p>
          <a:p>
            <a:pPr algn="ctr"/>
            <a:r>
              <a:rPr lang="en-US" sz="1100" b="1" dirty="0">
                <a:solidFill>
                  <a:schemeClr val="tx1">
                    <a:lumMod val="50000"/>
                    <a:lumOff val="50000"/>
                  </a:schemeClr>
                </a:solidFill>
              </a:rPr>
              <a:t>Norway North</a:t>
            </a:r>
          </a:p>
        </p:txBody>
      </p:sp>
      <p:cxnSp>
        <p:nvCxnSpPr>
          <p:cNvPr id="15" name="Straight Connector 14"/>
          <p:cNvCxnSpPr/>
          <p:nvPr/>
        </p:nvCxnSpPr>
        <p:spPr>
          <a:xfrm>
            <a:off x="1115616" y="1916832"/>
            <a:ext cx="0" cy="72008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99592" y="2010906"/>
            <a:ext cx="1800200" cy="553998"/>
          </a:xfrm>
          <a:prstGeom prst="rect">
            <a:avLst/>
          </a:prstGeom>
          <a:noFill/>
        </p:spPr>
        <p:txBody>
          <a:bodyPr wrap="square" rtlCol="0">
            <a:spAutoFit/>
          </a:bodyPr>
          <a:lstStyle/>
          <a:p>
            <a:pPr algn="ctr"/>
            <a:r>
              <a:rPr lang="en-US" sz="1600" b="1" dirty="0">
                <a:solidFill>
                  <a:srgbClr val="5B89AC"/>
                </a:solidFill>
              </a:rPr>
              <a:t>Site’s name</a:t>
            </a:r>
          </a:p>
          <a:p>
            <a:pPr algn="ctr"/>
            <a:r>
              <a:rPr lang="en-US" sz="1400" b="1" dirty="0" err="1">
                <a:solidFill>
                  <a:schemeClr val="tx1">
                    <a:lumMod val="50000"/>
                    <a:lumOff val="50000"/>
                  </a:schemeClr>
                </a:solidFill>
              </a:rPr>
              <a:t>Istervika</a:t>
            </a:r>
            <a:endParaRPr lang="en-US" sz="1400" b="1" dirty="0">
              <a:solidFill>
                <a:schemeClr val="tx1">
                  <a:lumMod val="50000"/>
                  <a:lumOff val="50000"/>
                </a:schemeClr>
              </a:solidFill>
            </a:endParaRPr>
          </a:p>
        </p:txBody>
      </p:sp>
      <p:cxnSp>
        <p:nvCxnSpPr>
          <p:cNvPr id="17" name="Straight Connector 16"/>
          <p:cNvCxnSpPr/>
          <p:nvPr/>
        </p:nvCxnSpPr>
        <p:spPr>
          <a:xfrm>
            <a:off x="2483768"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084424"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326736" y="2010906"/>
            <a:ext cx="1944216" cy="553998"/>
          </a:xfrm>
          <a:prstGeom prst="rect">
            <a:avLst/>
          </a:prstGeom>
          <a:noFill/>
        </p:spPr>
        <p:txBody>
          <a:bodyPr wrap="square" rtlCol="0">
            <a:spAutoFit/>
          </a:bodyPr>
          <a:lstStyle/>
          <a:p>
            <a:pPr algn="ctr"/>
            <a:r>
              <a:rPr lang="en-US" sz="1600" b="1" dirty="0">
                <a:solidFill>
                  <a:srgbClr val="5B89AC"/>
                </a:solidFill>
              </a:rPr>
              <a:t>Incident’s date</a:t>
            </a:r>
          </a:p>
          <a:p>
            <a:pPr algn="ctr"/>
            <a:r>
              <a:rPr lang="en-US" sz="1400" b="1" i="1" dirty="0">
                <a:solidFill>
                  <a:schemeClr val="tx1">
                    <a:lumMod val="50000"/>
                    <a:lumOff val="50000"/>
                  </a:schemeClr>
                </a:solidFill>
              </a:rPr>
              <a:t>04 – 11 - 2017</a:t>
            </a:r>
          </a:p>
        </p:txBody>
      </p:sp>
      <p:cxnSp>
        <p:nvCxnSpPr>
          <p:cNvPr id="20" name="Straight Connector 19"/>
          <p:cNvCxnSpPr/>
          <p:nvPr/>
        </p:nvCxnSpPr>
        <p:spPr>
          <a:xfrm>
            <a:off x="5402690"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236296" y="1988840"/>
            <a:ext cx="1800200" cy="553998"/>
          </a:xfrm>
          <a:prstGeom prst="rect">
            <a:avLst/>
          </a:prstGeom>
          <a:noFill/>
        </p:spPr>
        <p:txBody>
          <a:bodyPr wrap="square" rtlCol="0">
            <a:spAutoFit/>
          </a:bodyPr>
          <a:lstStyle/>
          <a:p>
            <a:pPr algn="ctr"/>
            <a:r>
              <a:rPr lang="en-US" sz="1600" b="1" dirty="0">
                <a:solidFill>
                  <a:srgbClr val="5B89AC"/>
                </a:solidFill>
              </a:rPr>
              <a:t>Contact Person</a:t>
            </a:r>
          </a:p>
          <a:p>
            <a:pPr algn="ctr"/>
            <a:r>
              <a:rPr lang="en-US" sz="1400" b="1" dirty="0">
                <a:solidFill>
                  <a:schemeClr val="tx1">
                    <a:lumMod val="50000"/>
                    <a:lumOff val="50000"/>
                  </a:schemeClr>
                </a:solidFill>
              </a:rPr>
              <a:t>Øystein Flatmo</a:t>
            </a:r>
          </a:p>
        </p:txBody>
      </p:sp>
      <p:sp>
        <p:nvSpPr>
          <p:cNvPr id="22" name="TextBox 21"/>
          <p:cNvSpPr txBox="1"/>
          <p:nvPr/>
        </p:nvSpPr>
        <p:spPr>
          <a:xfrm>
            <a:off x="1115616" y="2683156"/>
            <a:ext cx="2434828" cy="446892"/>
          </a:xfrm>
          <a:prstGeom prst="rect">
            <a:avLst/>
          </a:prstGeom>
          <a:noFill/>
        </p:spPr>
        <p:txBody>
          <a:bodyPr wrap="square" rtlCol="0">
            <a:spAutoFit/>
          </a:bodyPr>
          <a:lstStyle/>
          <a:p>
            <a:r>
              <a:rPr lang="en-US" b="1" dirty="0">
                <a:solidFill>
                  <a:srgbClr val="5B89AC"/>
                </a:solidFill>
              </a:rPr>
              <a:t>Why did it happen?</a:t>
            </a:r>
          </a:p>
        </p:txBody>
      </p:sp>
      <p:sp>
        <p:nvSpPr>
          <p:cNvPr id="23" name="TextBox 22"/>
          <p:cNvSpPr txBox="1"/>
          <p:nvPr/>
        </p:nvSpPr>
        <p:spPr>
          <a:xfrm>
            <a:off x="239575" y="3751872"/>
            <a:ext cx="4908489" cy="1338828"/>
          </a:xfrm>
          <a:prstGeom prst="rect">
            <a:avLst/>
          </a:prstGeom>
          <a:noFill/>
        </p:spPr>
        <p:txBody>
          <a:bodyPr wrap="square" rtlCol="0">
            <a:spAutoFit/>
          </a:bodyPr>
          <a:lstStyle/>
          <a:p>
            <a:r>
              <a:rPr lang="en-US" sz="900" b="1" dirty="0">
                <a:solidFill>
                  <a:schemeClr val="tx1">
                    <a:lumMod val="50000"/>
                    <a:lumOff val="50000"/>
                  </a:schemeClr>
                </a:solidFill>
              </a:rPr>
              <a:t>Five holes were discovered when net was being pulled up for harvesting. Holes were found from -9.5 m to -15m depth. Holes varied in size being the largest the size of a football. Fish were on average 5.5. Kg. 16 fish were recaptured. Counting after harvesting revealed a positive count so number of escapes accepted by the authorities was 16.</a:t>
            </a:r>
          </a:p>
          <a:p>
            <a:endParaRPr lang="en-US" sz="900" b="1" dirty="0">
              <a:solidFill>
                <a:schemeClr val="tx1">
                  <a:lumMod val="50000"/>
                  <a:lumOff val="50000"/>
                </a:schemeClr>
              </a:solidFill>
            </a:endParaRPr>
          </a:p>
          <a:p>
            <a:r>
              <a:rPr lang="en-US" sz="900" b="1" dirty="0">
                <a:solidFill>
                  <a:schemeClr val="tx1">
                    <a:lumMod val="50000"/>
                    <a:lumOff val="50000"/>
                  </a:schemeClr>
                </a:solidFill>
              </a:rPr>
              <a:t>The following operations where the net was handled took place some weeks before harvesting: </a:t>
            </a:r>
            <a:r>
              <a:rPr lang="en-US" sz="900" b="1" dirty="0" err="1">
                <a:solidFill>
                  <a:schemeClr val="tx1">
                    <a:lumMod val="50000"/>
                    <a:lumOff val="50000"/>
                  </a:schemeClr>
                </a:solidFill>
              </a:rPr>
              <a:t>delicing</a:t>
            </a:r>
            <a:r>
              <a:rPr lang="en-US" sz="900" b="1" dirty="0">
                <a:solidFill>
                  <a:schemeClr val="tx1">
                    <a:lumMod val="50000"/>
                    <a:lumOff val="50000"/>
                  </a:schemeClr>
                </a:solidFill>
              </a:rPr>
              <a:t> (17</a:t>
            </a:r>
            <a:r>
              <a:rPr lang="en-US" sz="900" b="1" baseline="30000" dirty="0">
                <a:solidFill>
                  <a:schemeClr val="tx1">
                    <a:lumMod val="50000"/>
                    <a:lumOff val="50000"/>
                  </a:schemeClr>
                </a:solidFill>
              </a:rPr>
              <a:t>th</a:t>
            </a:r>
            <a:r>
              <a:rPr lang="en-US" sz="900" b="1" dirty="0">
                <a:solidFill>
                  <a:schemeClr val="tx1">
                    <a:lumMod val="50000"/>
                    <a:lumOff val="50000"/>
                  </a:schemeClr>
                </a:solidFill>
              </a:rPr>
              <a:t> Oct) and net washing (23</a:t>
            </a:r>
            <a:r>
              <a:rPr lang="en-US" sz="900" b="1" baseline="30000" dirty="0">
                <a:solidFill>
                  <a:schemeClr val="tx1">
                    <a:lumMod val="50000"/>
                    <a:lumOff val="50000"/>
                  </a:schemeClr>
                </a:solidFill>
              </a:rPr>
              <a:t>rd</a:t>
            </a:r>
            <a:r>
              <a:rPr lang="en-US" sz="900" b="1" dirty="0">
                <a:solidFill>
                  <a:schemeClr val="tx1">
                    <a:lumMod val="50000"/>
                    <a:lumOff val="50000"/>
                  </a:schemeClr>
                </a:solidFill>
              </a:rPr>
              <a:t>/24</a:t>
            </a:r>
            <a:r>
              <a:rPr lang="en-US" sz="900" b="1" baseline="30000" dirty="0">
                <a:solidFill>
                  <a:schemeClr val="tx1">
                    <a:lumMod val="50000"/>
                    <a:lumOff val="50000"/>
                  </a:schemeClr>
                </a:solidFill>
              </a:rPr>
              <a:t>th</a:t>
            </a:r>
            <a:r>
              <a:rPr lang="en-US" sz="900" b="1" dirty="0">
                <a:solidFill>
                  <a:schemeClr val="tx1">
                    <a:lumMod val="50000"/>
                    <a:lumOff val="50000"/>
                  </a:schemeClr>
                </a:solidFill>
              </a:rPr>
              <a:t> Oct). In both occasions net was checked and no holes were reported.</a:t>
            </a:r>
          </a:p>
        </p:txBody>
      </p:sp>
      <p:sp>
        <p:nvSpPr>
          <p:cNvPr id="24" name="TextBox 23"/>
          <p:cNvSpPr txBox="1"/>
          <p:nvPr/>
        </p:nvSpPr>
        <p:spPr>
          <a:xfrm>
            <a:off x="1194346" y="3419708"/>
            <a:ext cx="2434828" cy="369332"/>
          </a:xfrm>
          <a:prstGeom prst="rect">
            <a:avLst/>
          </a:prstGeom>
          <a:noFill/>
        </p:spPr>
        <p:txBody>
          <a:bodyPr wrap="square" rtlCol="0">
            <a:spAutoFit/>
          </a:bodyPr>
          <a:lstStyle/>
          <a:p>
            <a:r>
              <a:rPr lang="en-US" b="1" dirty="0">
                <a:solidFill>
                  <a:srgbClr val="5B89AC"/>
                </a:solidFill>
              </a:rPr>
              <a:t>What happened?</a:t>
            </a:r>
          </a:p>
        </p:txBody>
      </p:sp>
      <p:sp>
        <p:nvSpPr>
          <p:cNvPr id="25" name="TextBox 24"/>
          <p:cNvSpPr txBox="1"/>
          <p:nvPr/>
        </p:nvSpPr>
        <p:spPr>
          <a:xfrm>
            <a:off x="270545" y="2996952"/>
            <a:ext cx="4000407" cy="230832"/>
          </a:xfrm>
          <a:prstGeom prst="rect">
            <a:avLst/>
          </a:prstGeom>
          <a:noFill/>
        </p:spPr>
        <p:txBody>
          <a:bodyPr wrap="square" rtlCol="0">
            <a:spAutoFit/>
          </a:bodyPr>
          <a:lstStyle/>
          <a:p>
            <a:r>
              <a:rPr lang="en-GB" sz="900" b="1" dirty="0">
                <a:solidFill>
                  <a:schemeClr val="tx1">
                    <a:lumMod val="50000"/>
                    <a:lumOff val="50000"/>
                  </a:schemeClr>
                </a:solidFill>
              </a:rPr>
              <a:t>Unclear</a:t>
            </a:r>
            <a:endParaRPr lang="en-US" sz="900" b="1" dirty="0">
              <a:solidFill>
                <a:schemeClr val="tx1">
                  <a:lumMod val="50000"/>
                  <a:lumOff val="50000"/>
                </a:schemeClr>
              </a:solidFill>
            </a:endParaRPr>
          </a:p>
        </p:txBody>
      </p:sp>
      <p:cxnSp>
        <p:nvCxnSpPr>
          <p:cNvPr id="30" name="Straight Connector 29"/>
          <p:cNvCxnSpPr/>
          <p:nvPr/>
        </p:nvCxnSpPr>
        <p:spPr>
          <a:xfrm>
            <a:off x="7308304"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995936" y="1999873"/>
            <a:ext cx="1532940" cy="553998"/>
          </a:xfrm>
          <a:prstGeom prst="rect">
            <a:avLst/>
          </a:prstGeom>
          <a:noFill/>
        </p:spPr>
        <p:txBody>
          <a:bodyPr wrap="square" rtlCol="0">
            <a:spAutoFit/>
          </a:bodyPr>
          <a:lstStyle/>
          <a:p>
            <a:pPr algn="ctr"/>
            <a:r>
              <a:rPr lang="en-US" sz="1600" b="1" dirty="0">
                <a:solidFill>
                  <a:srgbClr val="5B89AC"/>
                </a:solidFill>
              </a:rPr>
              <a:t># escapees</a:t>
            </a:r>
          </a:p>
          <a:p>
            <a:pPr algn="ctr"/>
            <a:r>
              <a:rPr lang="en-US" sz="1400" b="1" dirty="0">
                <a:solidFill>
                  <a:schemeClr val="tx1">
                    <a:lumMod val="50000"/>
                    <a:lumOff val="50000"/>
                  </a:schemeClr>
                </a:solidFill>
              </a:rPr>
              <a:t>16</a:t>
            </a:r>
          </a:p>
        </p:txBody>
      </p:sp>
      <p:sp>
        <p:nvSpPr>
          <p:cNvPr id="29" name="TextBox 28"/>
          <p:cNvSpPr txBox="1"/>
          <p:nvPr/>
        </p:nvSpPr>
        <p:spPr>
          <a:xfrm>
            <a:off x="6356800" y="2753639"/>
            <a:ext cx="2434828" cy="369332"/>
          </a:xfrm>
          <a:prstGeom prst="rect">
            <a:avLst/>
          </a:prstGeom>
          <a:noFill/>
        </p:spPr>
        <p:txBody>
          <a:bodyPr wrap="square" rtlCol="0">
            <a:spAutoFit/>
          </a:bodyPr>
          <a:lstStyle/>
          <a:p>
            <a:r>
              <a:rPr lang="en-US" b="1" dirty="0">
                <a:solidFill>
                  <a:srgbClr val="5B89AC"/>
                </a:solidFill>
              </a:rPr>
              <a:t>Recommendations</a:t>
            </a:r>
          </a:p>
        </p:txBody>
      </p:sp>
      <p:sp>
        <p:nvSpPr>
          <p:cNvPr id="32" name="TextBox 31"/>
          <p:cNvSpPr txBox="1"/>
          <p:nvPr/>
        </p:nvSpPr>
        <p:spPr>
          <a:xfrm>
            <a:off x="5652120" y="3342184"/>
            <a:ext cx="4220708" cy="230832"/>
          </a:xfrm>
          <a:prstGeom prst="rect">
            <a:avLst/>
          </a:prstGeom>
          <a:noFill/>
        </p:spPr>
        <p:txBody>
          <a:bodyPr wrap="square" rtlCol="0">
            <a:spAutoFit/>
          </a:bodyPr>
          <a:lstStyle/>
          <a:p>
            <a:r>
              <a:rPr lang="en-IE" sz="900" b="1" dirty="0">
                <a:solidFill>
                  <a:schemeClr val="tx1">
                    <a:lumMod val="50000"/>
                    <a:lumOff val="50000"/>
                  </a:schemeClr>
                </a:solidFill>
              </a:rPr>
              <a:t>Not applicable as the cause of the escape remains unclear</a:t>
            </a:r>
          </a:p>
        </p:txBody>
      </p:sp>
      <p:sp>
        <p:nvSpPr>
          <p:cNvPr id="33" name="TextBox 32"/>
          <p:cNvSpPr txBox="1"/>
          <p:nvPr/>
        </p:nvSpPr>
        <p:spPr>
          <a:xfrm>
            <a:off x="5312852" y="1988840"/>
            <a:ext cx="2045338" cy="553998"/>
          </a:xfrm>
          <a:prstGeom prst="rect">
            <a:avLst/>
          </a:prstGeom>
          <a:noFill/>
        </p:spPr>
        <p:txBody>
          <a:bodyPr wrap="square" rtlCol="0">
            <a:spAutoFit/>
          </a:bodyPr>
          <a:lstStyle/>
          <a:p>
            <a:pPr algn="ctr"/>
            <a:r>
              <a:rPr lang="en-US" sz="1600" b="1" dirty="0">
                <a:solidFill>
                  <a:srgbClr val="5B89AC"/>
                </a:solidFill>
              </a:rPr>
              <a:t>Cause</a:t>
            </a:r>
          </a:p>
          <a:p>
            <a:pPr algn="ctr"/>
            <a:r>
              <a:rPr lang="en-US" sz="1400" b="1" dirty="0">
                <a:solidFill>
                  <a:schemeClr val="tx1">
                    <a:lumMod val="50000"/>
                    <a:lumOff val="50000"/>
                  </a:schemeClr>
                </a:solidFill>
              </a:rPr>
              <a:t>unknown</a:t>
            </a:r>
          </a:p>
        </p:txBody>
      </p:sp>
    </p:spTree>
    <p:extLst>
      <p:ext uri="{BB962C8B-B14F-4D97-AF65-F5344CB8AC3E}">
        <p14:creationId xmlns:p14="http://schemas.microsoft.com/office/powerpoint/2010/main" val="65774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770012" cy="1843584"/>
          </a:xfrm>
          <a:prstGeom prst="rect">
            <a:avLst/>
          </a:prstGeom>
        </p:spPr>
      </p:pic>
      <p:sp>
        <p:nvSpPr>
          <p:cNvPr id="3" name="TextBox 2"/>
          <p:cNvSpPr txBox="1"/>
          <p:nvPr/>
        </p:nvSpPr>
        <p:spPr>
          <a:xfrm>
            <a:off x="2792572" y="1320364"/>
            <a:ext cx="6351427" cy="553998"/>
          </a:xfrm>
          <a:prstGeom prst="rect">
            <a:avLst/>
          </a:prstGeom>
          <a:noFill/>
        </p:spPr>
        <p:txBody>
          <a:bodyPr wrap="square" rtlCol="0">
            <a:spAutoFit/>
          </a:bodyPr>
          <a:lstStyle/>
          <a:p>
            <a:r>
              <a:rPr lang="en-US" sz="3000" b="1" dirty="0">
                <a:solidFill>
                  <a:srgbClr val="5B89AC"/>
                </a:solidFill>
              </a:rPr>
              <a:t>Escape Incident INFO SHEET</a:t>
            </a:r>
          </a:p>
        </p:txBody>
      </p:sp>
      <p:sp>
        <p:nvSpPr>
          <p:cNvPr id="4" name="Rounded Rectangle 3"/>
          <p:cNvSpPr/>
          <p:nvPr/>
        </p:nvSpPr>
        <p:spPr>
          <a:xfrm>
            <a:off x="179512" y="1916832"/>
            <a:ext cx="8784976" cy="720080"/>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chemeClr val="tx1">
                  <a:lumMod val="50000"/>
                  <a:lumOff val="50000"/>
                </a:schemeClr>
              </a:solidFill>
            </a:endParaRPr>
          </a:p>
        </p:txBody>
      </p:sp>
      <p:sp>
        <p:nvSpPr>
          <p:cNvPr id="9" name="Rounded Rectangle 8"/>
          <p:cNvSpPr/>
          <p:nvPr/>
        </p:nvSpPr>
        <p:spPr>
          <a:xfrm>
            <a:off x="179512" y="6093296"/>
            <a:ext cx="8784976" cy="648072"/>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rgbClr val="5B89AC"/>
                </a:solidFill>
              </a:rPr>
              <a:t>More Info: </a:t>
            </a:r>
            <a:r>
              <a:rPr lang="en-US" sz="1200" b="1" dirty="0">
                <a:solidFill>
                  <a:schemeClr val="tx1">
                    <a:lumMod val="50000"/>
                    <a:lumOff val="50000"/>
                  </a:schemeClr>
                </a:solidFill>
              </a:rPr>
              <a:t>1. Incident Report, 2. Evaluation report</a:t>
            </a:r>
            <a:r>
              <a:rPr lang="en-US" sz="900" dirty="0">
                <a:solidFill>
                  <a:schemeClr val="tx1"/>
                </a:solidFill>
              </a:rPr>
              <a:t>:</a:t>
            </a:r>
          </a:p>
        </p:txBody>
      </p:sp>
      <p:sp>
        <p:nvSpPr>
          <p:cNvPr id="10" name="Rounded Rectangle 9"/>
          <p:cNvSpPr/>
          <p:nvPr/>
        </p:nvSpPr>
        <p:spPr>
          <a:xfrm>
            <a:off x="179512" y="5472988"/>
            <a:ext cx="8784976" cy="548300"/>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5B89AC"/>
                </a:solidFill>
              </a:rPr>
              <a:t>Take ACTION</a:t>
            </a:r>
            <a:r>
              <a:rPr lang="en-US" b="1" dirty="0">
                <a:solidFill>
                  <a:schemeClr val="tx1">
                    <a:lumMod val="50000"/>
                    <a:lumOff val="50000"/>
                  </a:schemeClr>
                </a:solidFill>
              </a:rPr>
              <a:t>:</a:t>
            </a:r>
            <a:r>
              <a:rPr lang="en-US" sz="1400" b="1" dirty="0">
                <a:solidFill>
                  <a:schemeClr val="tx1">
                    <a:lumMod val="50000"/>
                    <a:lumOff val="50000"/>
                  </a:schemeClr>
                </a:solidFill>
              </a:rPr>
              <a:t> </a:t>
            </a:r>
            <a:r>
              <a:rPr lang="en-US" sz="1200" b="1" dirty="0">
                <a:solidFill>
                  <a:schemeClr val="tx1">
                    <a:lumMod val="50000"/>
                    <a:lumOff val="50000"/>
                  </a:schemeClr>
                </a:solidFill>
              </a:rPr>
              <a:t>Could this incident have happen to you? Do you make sure aeration sledge using during bath treatments is kept as tight as possible so it doe not sink to the bottom? </a:t>
            </a:r>
          </a:p>
        </p:txBody>
      </p:sp>
      <p:sp>
        <p:nvSpPr>
          <p:cNvPr id="12" name="Rounded Rectangle 11"/>
          <p:cNvSpPr/>
          <p:nvPr/>
        </p:nvSpPr>
        <p:spPr>
          <a:xfrm>
            <a:off x="179512" y="2707188"/>
            <a:ext cx="5256584" cy="2664296"/>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5580112" y="2719216"/>
            <a:ext cx="3384376" cy="2664296"/>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6512" y="1999873"/>
            <a:ext cx="1396908" cy="523220"/>
          </a:xfrm>
          <a:prstGeom prst="rect">
            <a:avLst/>
          </a:prstGeom>
          <a:noFill/>
        </p:spPr>
        <p:txBody>
          <a:bodyPr wrap="square" rtlCol="0">
            <a:spAutoFit/>
          </a:bodyPr>
          <a:lstStyle/>
          <a:p>
            <a:pPr algn="ctr"/>
            <a:r>
              <a:rPr lang="en-US" sz="1600" b="1" dirty="0">
                <a:solidFill>
                  <a:srgbClr val="5B89AC"/>
                </a:solidFill>
              </a:rPr>
              <a:t>BU</a:t>
            </a:r>
          </a:p>
          <a:p>
            <a:pPr algn="ctr"/>
            <a:r>
              <a:rPr lang="en-US" sz="1200" b="1" dirty="0">
                <a:solidFill>
                  <a:schemeClr val="tx1">
                    <a:lumMod val="50000"/>
                    <a:lumOff val="50000"/>
                  </a:schemeClr>
                </a:solidFill>
              </a:rPr>
              <a:t>Scotland</a:t>
            </a:r>
          </a:p>
        </p:txBody>
      </p:sp>
      <p:cxnSp>
        <p:nvCxnSpPr>
          <p:cNvPr id="15" name="Straight Connector 14"/>
          <p:cNvCxnSpPr/>
          <p:nvPr/>
        </p:nvCxnSpPr>
        <p:spPr>
          <a:xfrm>
            <a:off x="1115616" y="1916832"/>
            <a:ext cx="0" cy="72008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99592" y="2010906"/>
            <a:ext cx="1800200" cy="523220"/>
          </a:xfrm>
          <a:prstGeom prst="rect">
            <a:avLst/>
          </a:prstGeom>
          <a:noFill/>
        </p:spPr>
        <p:txBody>
          <a:bodyPr wrap="square" rtlCol="0">
            <a:spAutoFit/>
          </a:bodyPr>
          <a:lstStyle/>
          <a:p>
            <a:pPr algn="ctr"/>
            <a:r>
              <a:rPr lang="en-US" sz="1600" b="1" dirty="0">
                <a:solidFill>
                  <a:srgbClr val="5B89AC"/>
                </a:solidFill>
              </a:rPr>
              <a:t>Site’s name</a:t>
            </a:r>
          </a:p>
          <a:p>
            <a:pPr algn="ctr"/>
            <a:r>
              <a:rPr lang="en-GB" sz="1200" b="1" dirty="0">
                <a:solidFill>
                  <a:schemeClr val="tx1">
                    <a:lumMod val="50000"/>
                    <a:lumOff val="50000"/>
                  </a:schemeClr>
                </a:solidFill>
              </a:rPr>
              <a:t>East Loch </a:t>
            </a:r>
            <a:r>
              <a:rPr lang="en-GB" sz="1200" b="1" dirty="0" err="1">
                <a:solidFill>
                  <a:schemeClr val="tx1">
                    <a:lumMod val="50000"/>
                    <a:lumOff val="50000"/>
                  </a:schemeClr>
                </a:solidFill>
              </a:rPr>
              <a:t>Tarbert</a:t>
            </a:r>
            <a:endParaRPr lang="en-US" sz="1200" b="1" dirty="0">
              <a:solidFill>
                <a:schemeClr val="tx1">
                  <a:lumMod val="50000"/>
                  <a:lumOff val="50000"/>
                </a:schemeClr>
              </a:solidFill>
            </a:endParaRPr>
          </a:p>
        </p:txBody>
      </p:sp>
      <p:cxnSp>
        <p:nvCxnSpPr>
          <p:cNvPr id="17" name="Straight Connector 16"/>
          <p:cNvCxnSpPr/>
          <p:nvPr/>
        </p:nvCxnSpPr>
        <p:spPr>
          <a:xfrm>
            <a:off x="2483768"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084424"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326736" y="2010906"/>
            <a:ext cx="1944216" cy="553998"/>
          </a:xfrm>
          <a:prstGeom prst="rect">
            <a:avLst/>
          </a:prstGeom>
          <a:noFill/>
        </p:spPr>
        <p:txBody>
          <a:bodyPr wrap="square" rtlCol="0">
            <a:spAutoFit/>
          </a:bodyPr>
          <a:lstStyle/>
          <a:p>
            <a:pPr algn="ctr"/>
            <a:r>
              <a:rPr lang="en-US" sz="1600" b="1" dirty="0">
                <a:solidFill>
                  <a:srgbClr val="5B89AC"/>
                </a:solidFill>
              </a:rPr>
              <a:t>Incident’s date</a:t>
            </a:r>
          </a:p>
          <a:p>
            <a:pPr algn="ctr"/>
            <a:r>
              <a:rPr lang="en-US" sz="1400" b="1" i="1" dirty="0">
                <a:solidFill>
                  <a:schemeClr val="tx1">
                    <a:lumMod val="50000"/>
                    <a:lumOff val="50000"/>
                  </a:schemeClr>
                </a:solidFill>
              </a:rPr>
              <a:t>04/02/2018</a:t>
            </a:r>
          </a:p>
        </p:txBody>
      </p:sp>
      <p:cxnSp>
        <p:nvCxnSpPr>
          <p:cNvPr id="20" name="Straight Connector 19"/>
          <p:cNvCxnSpPr/>
          <p:nvPr/>
        </p:nvCxnSpPr>
        <p:spPr>
          <a:xfrm>
            <a:off x="5402690"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010552" y="1988840"/>
            <a:ext cx="2396066" cy="523220"/>
          </a:xfrm>
          <a:prstGeom prst="rect">
            <a:avLst/>
          </a:prstGeom>
          <a:noFill/>
        </p:spPr>
        <p:txBody>
          <a:bodyPr wrap="square" rtlCol="0">
            <a:spAutoFit/>
          </a:bodyPr>
          <a:lstStyle/>
          <a:p>
            <a:pPr algn="ctr"/>
            <a:r>
              <a:rPr lang="en-US" sz="1600" b="1" dirty="0">
                <a:solidFill>
                  <a:srgbClr val="5B89AC"/>
                </a:solidFill>
              </a:rPr>
              <a:t>Contact Person</a:t>
            </a:r>
          </a:p>
          <a:p>
            <a:pPr algn="ctr"/>
            <a:r>
              <a:rPr lang="en-US" sz="1200" b="1" dirty="0">
                <a:solidFill>
                  <a:schemeClr val="tx1">
                    <a:lumMod val="50000"/>
                    <a:lumOff val="50000"/>
                  </a:schemeClr>
                </a:solidFill>
              </a:rPr>
              <a:t>Scott Cameron</a:t>
            </a:r>
            <a:endParaRPr lang="en-US" sz="1200" b="1" dirty="0">
              <a:solidFill>
                <a:srgbClr val="FF0000"/>
              </a:solidFill>
            </a:endParaRPr>
          </a:p>
        </p:txBody>
      </p:sp>
      <p:sp>
        <p:nvSpPr>
          <p:cNvPr id="22" name="TextBox 21"/>
          <p:cNvSpPr txBox="1"/>
          <p:nvPr/>
        </p:nvSpPr>
        <p:spPr>
          <a:xfrm>
            <a:off x="1619672" y="2683156"/>
            <a:ext cx="2434828" cy="446892"/>
          </a:xfrm>
          <a:prstGeom prst="rect">
            <a:avLst/>
          </a:prstGeom>
          <a:noFill/>
        </p:spPr>
        <p:txBody>
          <a:bodyPr wrap="square" rtlCol="0">
            <a:spAutoFit/>
          </a:bodyPr>
          <a:lstStyle/>
          <a:p>
            <a:r>
              <a:rPr lang="en-US" b="1" dirty="0">
                <a:solidFill>
                  <a:srgbClr val="5B89AC"/>
                </a:solidFill>
              </a:rPr>
              <a:t>Why did it happen?</a:t>
            </a:r>
          </a:p>
        </p:txBody>
      </p:sp>
      <p:sp>
        <p:nvSpPr>
          <p:cNvPr id="23" name="TextBox 22"/>
          <p:cNvSpPr txBox="1"/>
          <p:nvPr/>
        </p:nvSpPr>
        <p:spPr>
          <a:xfrm>
            <a:off x="270545" y="3860175"/>
            <a:ext cx="5154197" cy="1585049"/>
          </a:xfrm>
          <a:prstGeom prst="rect">
            <a:avLst/>
          </a:prstGeom>
          <a:noFill/>
        </p:spPr>
        <p:txBody>
          <a:bodyPr wrap="square" rtlCol="0">
            <a:spAutoFit/>
          </a:bodyPr>
          <a:lstStyle/>
          <a:p>
            <a:pPr lvl="0"/>
            <a:r>
              <a:rPr lang="en-GB" sz="1100" b="1" dirty="0">
                <a:solidFill>
                  <a:schemeClr val="tx1">
                    <a:lumMod val="50000"/>
                    <a:lumOff val="50000"/>
                  </a:schemeClr>
                </a:solidFill>
              </a:rPr>
              <a:t>Net was fully raised, aeration sledge was deployed [before tarp, bath sea lice treatment] and pulled across the pen by the capstan of another vessel. Because of the weight of this sledge it is quite difficult to keep off the base of the net. Although we are not 100% certain the sledge catching on the net as it was pulled across is the most likely scenario for the tear.</a:t>
            </a:r>
            <a:r>
              <a:rPr lang="en-US" sz="1100" b="1" dirty="0">
                <a:solidFill>
                  <a:schemeClr val="tx1">
                    <a:lumMod val="50000"/>
                    <a:lumOff val="50000"/>
                  </a:schemeClr>
                </a:solidFill>
              </a:rPr>
              <a:t> 12 fish were observed between the net and the tarp.  Net was dropped and temporary repair made. Close observation continued, no signs of any other escaped fish noted.</a:t>
            </a:r>
            <a:endParaRPr lang="nb-NO" sz="1100" b="1" dirty="0">
              <a:solidFill>
                <a:schemeClr val="tx1">
                  <a:lumMod val="50000"/>
                  <a:lumOff val="50000"/>
                </a:schemeClr>
              </a:solidFill>
            </a:endParaRPr>
          </a:p>
          <a:p>
            <a:endParaRPr lang="en-US" sz="900" b="1" dirty="0">
              <a:solidFill>
                <a:schemeClr val="tx1">
                  <a:lumMod val="50000"/>
                  <a:lumOff val="50000"/>
                </a:schemeClr>
              </a:solidFill>
            </a:endParaRPr>
          </a:p>
        </p:txBody>
      </p:sp>
      <p:sp>
        <p:nvSpPr>
          <p:cNvPr id="24" name="TextBox 23"/>
          <p:cNvSpPr txBox="1"/>
          <p:nvPr/>
        </p:nvSpPr>
        <p:spPr>
          <a:xfrm>
            <a:off x="1670168" y="3490843"/>
            <a:ext cx="2434828" cy="369332"/>
          </a:xfrm>
          <a:prstGeom prst="rect">
            <a:avLst/>
          </a:prstGeom>
          <a:noFill/>
        </p:spPr>
        <p:txBody>
          <a:bodyPr wrap="square" rtlCol="0">
            <a:spAutoFit/>
          </a:bodyPr>
          <a:lstStyle/>
          <a:p>
            <a:r>
              <a:rPr lang="en-US" b="1" dirty="0">
                <a:solidFill>
                  <a:srgbClr val="5B89AC"/>
                </a:solidFill>
              </a:rPr>
              <a:t>What happened?</a:t>
            </a:r>
          </a:p>
        </p:txBody>
      </p:sp>
      <p:sp>
        <p:nvSpPr>
          <p:cNvPr id="25" name="TextBox 24"/>
          <p:cNvSpPr txBox="1"/>
          <p:nvPr/>
        </p:nvSpPr>
        <p:spPr>
          <a:xfrm>
            <a:off x="270545" y="3128862"/>
            <a:ext cx="5112568" cy="430887"/>
          </a:xfrm>
          <a:prstGeom prst="rect">
            <a:avLst/>
          </a:prstGeom>
          <a:noFill/>
        </p:spPr>
        <p:txBody>
          <a:bodyPr wrap="square" rtlCol="0">
            <a:spAutoFit/>
          </a:bodyPr>
          <a:lstStyle/>
          <a:p>
            <a:r>
              <a:rPr lang="en-US" sz="1100" b="1" dirty="0">
                <a:solidFill>
                  <a:schemeClr val="tx1">
                    <a:lumMod val="50000"/>
                    <a:lumOff val="50000"/>
                  </a:schemeClr>
                </a:solidFill>
              </a:rPr>
              <a:t>Hole created by an aeration sledge deployed before a bath treatment against sea lice.</a:t>
            </a:r>
          </a:p>
        </p:txBody>
      </p:sp>
      <p:cxnSp>
        <p:nvCxnSpPr>
          <p:cNvPr id="30" name="Straight Connector 29"/>
          <p:cNvCxnSpPr/>
          <p:nvPr/>
        </p:nvCxnSpPr>
        <p:spPr>
          <a:xfrm>
            <a:off x="7452320"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995936" y="1999873"/>
            <a:ext cx="1532940" cy="553998"/>
          </a:xfrm>
          <a:prstGeom prst="rect">
            <a:avLst/>
          </a:prstGeom>
          <a:noFill/>
        </p:spPr>
        <p:txBody>
          <a:bodyPr wrap="square" rtlCol="0">
            <a:spAutoFit/>
          </a:bodyPr>
          <a:lstStyle/>
          <a:p>
            <a:pPr algn="ctr"/>
            <a:r>
              <a:rPr lang="en-US" sz="1600" b="1" dirty="0">
                <a:solidFill>
                  <a:srgbClr val="5B89AC"/>
                </a:solidFill>
              </a:rPr>
              <a:t># escapees</a:t>
            </a:r>
          </a:p>
          <a:p>
            <a:pPr algn="ctr"/>
            <a:r>
              <a:rPr lang="en-US" sz="1400" b="1" dirty="0">
                <a:solidFill>
                  <a:schemeClr val="tx1">
                    <a:lumMod val="50000"/>
                    <a:lumOff val="50000"/>
                  </a:schemeClr>
                </a:solidFill>
              </a:rPr>
              <a:t>12</a:t>
            </a:r>
          </a:p>
        </p:txBody>
      </p:sp>
      <p:sp>
        <p:nvSpPr>
          <p:cNvPr id="29" name="TextBox 28"/>
          <p:cNvSpPr txBox="1"/>
          <p:nvPr/>
        </p:nvSpPr>
        <p:spPr>
          <a:xfrm>
            <a:off x="6140776" y="2708920"/>
            <a:ext cx="2434828" cy="369332"/>
          </a:xfrm>
          <a:prstGeom prst="rect">
            <a:avLst/>
          </a:prstGeom>
          <a:noFill/>
        </p:spPr>
        <p:txBody>
          <a:bodyPr wrap="square" rtlCol="0">
            <a:spAutoFit/>
          </a:bodyPr>
          <a:lstStyle/>
          <a:p>
            <a:r>
              <a:rPr lang="en-US" b="1" dirty="0">
                <a:solidFill>
                  <a:srgbClr val="5B89AC"/>
                </a:solidFill>
              </a:rPr>
              <a:t>Recommendations</a:t>
            </a:r>
          </a:p>
        </p:txBody>
      </p:sp>
      <p:sp>
        <p:nvSpPr>
          <p:cNvPr id="33" name="TextBox 32"/>
          <p:cNvSpPr txBox="1"/>
          <p:nvPr/>
        </p:nvSpPr>
        <p:spPr>
          <a:xfrm>
            <a:off x="5312852" y="1988840"/>
            <a:ext cx="2211476" cy="646331"/>
          </a:xfrm>
          <a:prstGeom prst="rect">
            <a:avLst/>
          </a:prstGeom>
          <a:noFill/>
        </p:spPr>
        <p:txBody>
          <a:bodyPr wrap="square" rtlCol="0">
            <a:spAutoFit/>
          </a:bodyPr>
          <a:lstStyle/>
          <a:p>
            <a:pPr algn="ctr"/>
            <a:r>
              <a:rPr lang="en-US" sz="1600" b="1" dirty="0">
                <a:solidFill>
                  <a:srgbClr val="5B89AC"/>
                </a:solidFill>
              </a:rPr>
              <a:t>Cause</a:t>
            </a:r>
          </a:p>
          <a:p>
            <a:pPr algn="ctr"/>
            <a:r>
              <a:rPr lang="en-US" sz="1000" b="1" dirty="0">
                <a:solidFill>
                  <a:schemeClr val="tx1">
                    <a:lumMod val="50000"/>
                    <a:lumOff val="50000"/>
                  </a:schemeClr>
                </a:solidFill>
              </a:rPr>
              <a:t>Net handling </a:t>
            </a:r>
          </a:p>
          <a:p>
            <a:pPr algn="ctr"/>
            <a:r>
              <a:rPr lang="en-US" sz="1000" b="1" dirty="0">
                <a:solidFill>
                  <a:schemeClr val="tx1">
                    <a:lumMod val="50000"/>
                    <a:lumOff val="50000"/>
                  </a:schemeClr>
                </a:solidFill>
              </a:rPr>
              <a:t>(aeration sledge/bath treatment)</a:t>
            </a:r>
          </a:p>
        </p:txBody>
      </p:sp>
      <p:sp>
        <p:nvSpPr>
          <p:cNvPr id="2" name="TextBox 1">
            <a:extLst>
              <a:ext uri="{FF2B5EF4-FFF2-40B4-BE49-F238E27FC236}">
                <a16:creationId xmlns:a16="http://schemas.microsoft.com/office/drawing/2014/main" id="{C470D2D0-F715-47E1-A706-9B2533995BF0}"/>
              </a:ext>
            </a:extLst>
          </p:cNvPr>
          <p:cNvSpPr txBox="1"/>
          <p:nvPr/>
        </p:nvSpPr>
        <p:spPr>
          <a:xfrm>
            <a:off x="5760132" y="3134421"/>
            <a:ext cx="3096344" cy="1615827"/>
          </a:xfrm>
          <a:prstGeom prst="rect">
            <a:avLst/>
          </a:prstGeom>
          <a:noFill/>
        </p:spPr>
        <p:txBody>
          <a:bodyPr wrap="square" rtlCol="0">
            <a:spAutoFit/>
          </a:bodyPr>
          <a:lstStyle/>
          <a:p>
            <a:pPr marL="228600" indent="-228600">
              <a:buAutoNum type="arabicPeriod"/>
            </a:pPr>
            <a:r>
              <a:rPr lang="en-GB" sz="1100" b="1" dirty="0">
                <a:solidFill>
                  <a:schemeClr val="tx1">
                    <a:lumMod val="50000"/>
                    <a:lumOff val="50000"/>
                  </a:schemeClr>
                </a:solidFill>
              </a:rPr>
              <a:t>Keep aeration sledge as tight as possible to the vessel deploying it as well as keeping it tight to the vessel pulling across. This is to try to keep the sledge off the base of the net. </a:t>
            </a:r>
          </a:p>
          <a:p>
            <a:pPr marL="228600" indent="-228600">
              <a:buAutoNum type="arabicPeriod"/>
            </a:pPr>
            <a:r>
              <a:rPr lang="en-GB" sz="1100" b="1" dirty="0">
                <a:solidFill>
                  <a:schemeClr val="tx1">
                    <a:lumMod val="50000"/>
                    <a:lumOff val="50000"/>
                  </a:schemeClr>
                </a:solidFill>
              </a:rPr>
              <a:t>Have someone on the pen with the treatment at all time so if something is not right it will be spotted sooner rather than later</a:t>
            </a:r>
          </a:p>
        </p:txBody>
      </p:sp>
    </p:spTree>
    <p:extLst>
      <p:ext uri="{BB962C8B-B14F-4D97-AF65-F5344CB8AC3E}">
        <p14:creationId xmlns:p14="http://schemas.microsoft.com/office/powerpoint/2010/main" val="2041982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770012" cy="1843584"/>
          </a:xfrm>
          <a:prstGeom prst="rect">
            <a:avLst/>
          </a:prstGeom>
        </p:spPr>
      </p:pic>
      <p:sp>
        <p:nvSpPr>
          <p:cNvPr id="3" name="TextBox 2"/>
          <p:cNvSpPr txBox="1"/>
          <p:nvPr/>
        </p:nvSpPr>
        <p:spPr>
          <a:xfrm>
            <a:off x="2792572" y="1320364"/>
            <a:ext cx="6351427" cy="553998"/>
          </a:xfrm>
          <a:prstGeom prst="rect">
            <a:avLst/>
          </a:prstGeom>
          <a:noFill/>
        </p:spPr>
        <p:txBody>
          <a:bodyPr wrap="square" rtlCol="0">
            <a:spAutoFit/>
          </a:bodyPr>
          <a:lstStyle/>
          <a:p>
            <a:r>
              <a:rPr lang="en-US" sz="3000" b="1" dirty="0">
                <a:solidFill>
                  <a:srgbClr val="5B89AC"/>
                </a:solidFill>
              </a:rPr>
              <a:t>Escape Incident INFO SHEET</a:t>
            </a:r>
          </a:p>
        </p:txBody>
      </p:sp>
      <p:sp>
        <p:nvSpPr>
          <p:cNvPr id="4" name="Rounded Rectangle 3"/>
          <p:cNvSpPr/>
          <p:nvPr/>
        </p:nvSpPr>
        <p:spPr>
          <a:xfrm>
            <a:off x="179512" y="1916832"/>
            <a:ext cx="8784976" cy="720080"/>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chemeClr val="tx1">
                  <a:lumMod val="50000"/>
                  <a:lumOff val="50000"/>
                </a:schemeClr>
              </a:solidFill>
            </a:endParaRPr>
          </a:p>
        </p:txBody>
      </p:sp>
      <p:sp>
        <p:nvSpPr>
          <p:cNvPr id="9" name="Rounded Rectangle 8"/>
          <p:cNvSpPr/>
          <p:nvPr/>
        </p:nvSpPr>
        <p:spPr>
          <a:xfrm>
            <a:off x="179512" y="6093296"/>
            <a:ext cx="8784976" cy="648072"/>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rgbClr val="5B89AC"/>
                </a:solidFill>
              </a:rPr>
              <a:t>More Info: </a:t>
            </a:r>
            <a:r>
              <a:rPr lang="en-US" sz="1200" b="1" dirty="0">
                <a:solidFill>
                  <a:schemeClr val="tx1">
                    <a:lumMod val="50000"/>
                    <a:lumOff val="50000"/>
                  </a:schemeClr>
                </a:solidFill>
              </a:rPr>
              <a:t>1. Incident Report, 2. Evaluation report</a:t>
            </a:r>
            <a:r>
              <a:rPr lang="en-US" sz="900" dirty="0">
                <a:solidFill>
                  <a:schemeClr val="tx1"/>
                </a:solidFill>
              </a:rPr>
              <a:t>: </a:t>
            </a:r>
            <a:r>
              <a:rPr lang="en-US" sz="900" dirty="0">
                <a:solidFill>
                  <a:schemeClr val="tx1"/>
                </a:solidFill>
                <a:hlinkClick r:id="rId3"/>
              </a:rPr>
              <a:t>https://marineharvest1.sharepoint.com/sites/incidents/_layouts/15/formserver.aspx?XsnLocation=/sites/incidents/FormServerTemplate/CEV_0502.xsn&amp;OpenIn=Browser</a:t>
            </a:r>
            <a:endParaRPr lang="en-US" sz="900" dirty="0">
              <a:solidFill>
                <a:schemeClr val="tx1"/>
              </a:solidFill>
            </a:endParaRPr>
          </a:p>
          <a:p>
            <a:endParaRPr lang="en-US" sz="900" dirty="0">
              <a:solidFill>
                <a:schemeClr val="tx1"/>
              </a:solidFill>
            </a:endParaRPr>
          </a:p>
        </p:txBody>
      </p:sp>
      <p:sp>
        <p:nvSpPr>
          <p:cNvPr id="10" name="Rounded Rectangle 9"/>
          <p:cNvSpPr/>
          <p:nvPr/>
        </p:nvSpPr>
        <p:spPr>
          <a:xfrm>
            <a:off x="179512" y="5472988"/>
            <a:ext cx="8784976" cy="548300"/>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5B89AC"/>
                </a:solidFill>
              </a:rPr>
              <a:t>Take ACTION</a:t>
            </a:r>
            <a:r>
              <a:rPr lang="en-US" b="1" dirty="0">
                <a:solidFill>
                  <a:schemeClr val="tx1">
                    <a:lumMod val="50000"/>
                    <a:lumOff val="50000"/>
                  </a:schemeClr>
                </a:solidFill>
              </a:rPr>
              <a:t>:</a:t>
            </a:r>
            <a:r>
              <a:rPr lang="en-US" sz="1400" b="1" dirty="0">
                <a:solidFill>
                  <a:schemeClr val="tx1">
                    <a:lumMod val="50000"/>
                    <a:lumOff val="50000"/>
                  </a:schemeClr>
                </a:solidFill>
              </a:rPr>
              <a:t> </a:t>
            </a:r>
            <a:r>
              <a:rPr lang="en-US" sz="1200" b="1" dirty="0">
                <a:solidFill>
                  <a:schemeClr val="tx1">
                    <a:lumMod val="50000"/>
                    <a:lumOff val="50000"/>
                  </a:schemeClr>
                </a:solidFill>
              </a:rPr>
              <a:t>Could this incident have happen to you? Do you use plastic rings in the bottom of your nets? Do you always run a net inspection with divers/ROVs to check net integrity from the outside of the net? </a:t>
            </a:r>
          </a:p>
        </p:txBody>
      </p:sp>
      <p:sp>
        <p:nvSpPr>
          <p:cNvPr id="12" name="Rounded Rectangle 11"/>
          <p:cNvSpPr/>
          <p:nvPr/>
        </p:nvSpPr>
        <p:spPr>
          <a:xfrm>
            <a:off x="179512" y="2707188"/>
            <a:ext cx="5256584" cy="2664296"/>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5580112" y="2719216"/>
            <a:ext cx="3384376" cy="2664296"/>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6512" y="1999873"/>
            <a:ext cx="1396908" cy="707886"/>
          </a:xfrm>
          <a:prstGeom prst="rect">
            <a:avLst/>
          </a:prstGeom>
          <a:noFill/>
        </p:spPr>
        <p:txBody>
          <a:bodyPr wrap="square" rtlCol="0">
            <a:spAutoFit/>
          </a:bodyPr>
          <a:lstStyle/>
          <a:p>
            <a:pPr algn="ctr"/>
            <a:r>
              <a:rPr lang="en-US" sz="1600" b="1" dirty="0">
                <a:solidFill>
                  <a:srgbClr val="5B89AC"/>
                </a:solidFill>
              </a:rPr>
              <a:t>BU</a:t>
            </a:r>
          </a:p>
          <a:p>
            <a:pPr algn="ctr"/>
            <a:r>
              <a:rPr lang="en-US" sz="1200" b="1" dirty="0">
                <a:solidFill>
                  <a:schemeClr val="tx1">
                    <a:lumMod val="50000"/>
                    <a:lumOff val="50000"/>
                  </a:schemeClr>
                </a:solidFill>
              </a:rPr>
              <a:t>Norway</a:t>
            </a:r>
          </a:p>
          <a:p>
            <a:pPr algn="ctr"/>
            <a:r>
              <a:rPr lang="en-US" sz="1200" b="1" dirty="0">
                <a:solidFill>
                  <a:schemeClr val="tx1">
                    <a:lumMod val="50000"/>
                    <a:lumOff val="50000"/>
                  </a:schemeClr>
                </a:solidFill>
              </a:rPr>
              <a:t>North</a:t>
            </a:r>
          </a:p>
        </p:txBody>
      </p:sp>
      <p:cxnSp>
        <p:nvCxnSpPr>
          <p:cNvPr id="15" name="Straight Connector 14"/>
          <p:cNvCxnSpPr/>
          <p:nvPr/>
        </p:nvCxnSpPr>
        <p:spPr>
          <a:xfrm>
            <a:off x="1115616" y="1916832"/>
            <a:ext cx="0" cy="72008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99592" y="2010906"/>
            <a:ext cx="1800200" cy="553998"/>
          </a:xfrm>
          <a:prstGeom prst="rect">
            <a:avLst/>
          </a:prstGeom>
          <a:noFill/>
        </p:spPr>
        <p:txBody>
          <a:bodyPr wrap="square" rtlCol="0">
            <a:spAutoFit/>
          </a:bodyPr>
          <a:lstStyle/>
          <a:p>
            <a:pPr algn="ctr"/>
            <a:r>
              <a:rPr lang="en-US" sz="1600" b="1" dirty="0">
                <a:solidFill>
                  <a:srgbClr val="5B89AC"/>
                </a:solidFill>
              </a:rPr>
              <a:t>Site’s name</a:t>
            </a:r>
          </a:p>
          <a:p>
            <a:pPr algn="ctr"/>
            <a:r>
              <a:rPr lang="en-US" sz="1400" b="1" dirty="0" err="1">
                <a:solidFill>
                  <a:schemeClr val="tx1">
                    <a:lumMod val="50000"/>
                    <a:lumOff val="50000"/>
                  </a:schemeClr>
                </a:solidFill>
              </a:rPr>
              <a:t>Geitryggen</a:t>
            </a:r>
            <a:endParaRPr lang="en-US" sz="1400" b="1" dirty="0">
              <a:solidFill>
                <a:schemeClr val="tx1">
                  <a:lumMod val="50000"/>
                  <a:lumOff val="50000"/>
                </a:schemeClr>
              </a:solidFill>
            </a:endParaRPr>
          </a:p>
        </p:txBody>
      </p:sp>
      <p:cxnSp>
        <p:nvCxnSpPr>
          <p:cNvPr id="17" name="Straight Connector 16"/>
          <p:cNvCxnSpPr/>
          <p:nvPr/>
        </p:nvCxnSpPr>
        <p:spPr>
          <a:xfrm>
            <a:off x="2483768"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084424"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326736" y="2010906"/>
            <a:ext cx="1944216" cy="553998"/>
          </a:xfrm>
          <a:prstGeom prst="rect">
            <a:avLst/>
          </a:prstGeom>
          <a:noFill/>
        </p:spPr>
        <p:txBody>
          <a:bodyPr wrap="square" rtlCol="0">
            <a:spAutoFit/>
          </a:bodyPr>
          <a:lstStyle/>
          <a:p>
            <a:pPr algn="ctr"/>
            <a:r>
              <a:rPr lang="en-US" sz="1600" b="1" dirty="0">
                <a:solidFill>
                  <a:srgbClr val="5B89AC"/>
                </a:solidFill>
              </a:rPr>
              <a:t>Incident’s date</a:t>
            </a:r>
          </a:p>
          <a:p>
            <a:pPr algn="ctr"/>
            <a:r>
              <a:rPr lang="en-US" sz="1400" b="1" i="1" dirty="0">
                <a:solidFill>
                  <a:schemeClr val="tx1">
                    <a:lumMod val="50000"/>
                    <a:lumOff val="50000"/>
                  </a:schemeClr>
                </a:solidFill>
              </a:rPr>
              <a:t>05/02/2018</a:t>
            </a:r>
          </a:p>
        </p:txBody>
      </p:sp>
      <p:cxnSp>
        <p:nvCxnSpPr>
          <p:cNvPr id="20" name="Straight Connector 19"/>
          <p:cNvCxnSpPr/>
          <p:nvPr/>
        </p:nvCxnSpPr>
        <p:spPr>
          <a:xfrm>
            <a:off x="5402690"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236296" y="1988840"/>
            <a:ext cx="1800200" cy="523220"/>
          </a:xfrm>
          <a:prstGeom prst="rect">
            <a:avLst/>
          </a:prstGeom>
          <a:noFill/>
        </p:spPr>
        <p:txBody>
          <a:bodyPr wrap="square" rtlCol="0">
            <a:spAutoFit/>
          </a:bodyPr>
          <a:lstStyle/>
          <a:p>
            <a:pPr algn="ctr"/>
            <a:r>
              <a:rPr lang="en-US" sz="1600" b="1" dirty="0">
                <a:solidFill>
                  <a:srgbClr val="5B89AC"/>
                </a:solidFill>
              </a:rPr>
              <a:t>Contact Person</a:t>
            </a:r>
          </a:p>
          <a:p>
            <a:pPr algn="ctr"/>
            <a:r>
              <a:rPr lang="en-US" sz="1200" b="1" dirty="0">
                <a:solidFill>
                  <a:schemeClr val="tx1">
                    <a:lumMod val="50000"/>
                    <a:lumOff val="50000"/>
                  </a:schemeClr>
                </a:solidFill>
              </a:rPr>
              <a:t>Magnus Dille</a:t>
            </a:r>
            <a:endParaRPr lang="en-US" sz="1200" b="1" dirty="0">
              <a:solidFill>
                <a:srgbClr val="FF0000"/>
              </a:solidFill>
            </a:endParaRPr>
          </a:p>
        </p:txBody>
      </p:sp>
      <p:sp>
        <p:nvSpPr>
          <p:cNvPr id="22" name="TextBox 21"/>
          <p:cNvSpPr txBox="1"/>
          <p:nvPr/>
        </p:nvSpPr>
        <p:spPr>
          <a:xfrm>
            <a:off x="1619672" y="2683156"/>
            <a:ext cx="2434828" cy="446892"/>
          </a:xfrm>
          <a:prstGeom prst="rect">
            <a:avLst/>
          </a:prstGeom>
          <a:noFill/>
        </p:spPr>
        <p:txBody>
          <a:bodyPr wrap="square" rtlCol="0">
            <a:spAutoFit/>
          </a:bodyPr>
          <a:lstStyle/>
          <a:p>
            <a:r>
              <a:rPr lang="en-US" b="1" dirty="0">
                <a:solidFill>
                  <a:srgbClr val="5B89AC"/>
                </a:solidFill>
              </a:rPr>
              <a:t>Why did it happen?</a:t>
            </a:r>
          </a:p>
        </p:txBody>
      </p:sp>
      <p:sp>
        <p:nvSpPr>
          <p:cNvPr id="23" name="TextBox 22"/>
          <p:cNvSpPr txBox="1"/>
          <p:nvPr/>
        </p:nvSpPr>
        <p:spPr>
          <a:xfrm>
            <a:off x="270545" y="4079394"/>
            <a:ext cx="5154197" cy="861774"/>
          </a:xfrm>
          <a:prstGeom prst="rect">
            <a:avLst/>
          </a:prstGeom>
          <a:noFill/>
        </p:spPr>
        <p:txBody>
          <a:bodyPr wrap="square" rtlCol="0">
            <a:spAutoFit/>
          </a:bodyPr>
          <a:lstStyle/>
          <a:p>
            <a:r>
              <a:rPr lang="en-GB" sz="1000" b="1" dirty="0">
                <a:solidFill>
                  <a:schemeClr val="tx1">
                    <a:lumMod val="50000"/>
                    <a:lumOff val="50000"/>
                  </a:schemeClr>
                </a:solidFill>
              </a:rPr>
              <a:t>54,000 fish at an average weight of 2kg, escaped from </a:t>
            </a:r>
            <a:r>
              <a:rPr lang="en-GB" sz="1000" b="1" dirty="0" err="1">
                <a:solidFill>
                  <a:schemeClr val="tx1">
                    <a:lumMod val="50000"/>
                    <a:lumOff val="50000"/>
                  </a:schemeClr>
                </a:solidFill>
              </a:rPr>
              <a:t>Geitryggen</a:t>
            </a:r>
            <a:r>
              <a:rPr lang="en-GB" sz="1000" b="1" dirty="0">
                <a:solidFill>
                  <a:schemeClr val="tx1">
                    <a:lumMod val="50000"/>
                    <a:lumOff val="50000"/>
                  </a:schemeClr>
                </a:solidFill>
              </a:rPr>
              <a:t> sea site, before a delousing treatment.  Net was being pulled up when unusual tension was noted on the ropes. Divers were called and saw a 11.5 meters hole starting in the bottom of the net and extending to the side. Recapturing efforts resulted in 1200 fish being recaptured.</a:t>
            </a:r>
            <a:endParaRPr lang="en-US" sz="900" b="1" dirty="0">
              <a:solidFill>
                <a:schemeClr val="tx1">
                  <a:lumMod val="50000"/>
                  <a:lumOff val="50000"/>
                </a:schemeClr>
              </a:solidFill>
            </a:endParaRPr>
          </a:p>
        </p:txBody>
      </p:sp>
      <p:sp>
        <p:nvSpPr>
          <p:cNvPr id="24" name="TextBox 23"/>
          <p:cNvSpPr txBox="1"/>
          <p:nvPr/>
        </p:nvSpPr>
        <p:spPr>
          <a:xfrm>
            <a:off x="1670168" y="3710062"/>
            <a:ext cx="2434828" cy="369332"/>
          </a:xfrm>
          <a:prstGeom prst="rect">
            <a:avLst/>
          </a:prstGeom>
          <a:noFill/>
        </p:spPr>
        <p:txBody>
          <a:bodyPr wrap="square" rtlCol="0">
            <a:spAutoFit/>
          </a:bodyPr>
          <a:lstStyle/>
          <a:p>
            <a:r>
              <a:rPr lang="en-US" b="1" dirty="0">
                <a:solidFill>
                  <a:srgbClr val="5B89AC"/>
                </a:solidFill>
              </a:rPr>
              <a:t>What happened?</a:t>
            </a:r>
          </a:p>
        </p:txBody>
      </p:sp>
      <p:sp>
        <p:nvSpPr>
          <p:cNvPr id="25" name="TextBox 24"/>
          <p:cNvSpPr txBox="1"/>
          <p:nvPr/>
        </p:nvSpPr>
        <p:spPr>
          <a:xfrm>
            <a:off x="270545" y="3128862"/>
            <a:ext cx="5112568" cy="430887"/>
          </a:xfrm>
          <a:prstGeom prst="rect">
            <a:avLst/>
          </a:prstGeom>
          <a:noFill/>
        </p:spPr>
        <p:txBody>
          <a:bodyPr wrap="square" rtlCol="0">
            <a:spAutoFit/>
          </a:bodyPr>
          <a:lstStyle/>
          <a:p>
            <a:r>
              <a:rPr lang="en-US" sz="1100" b="1" dirty="0">
                <a:solidFill>
                  <a:schemeClr val="tx1">
                    <a:lumMod val="50000"/>
                    <a:lumOff val="50000"/>
                  </a:schemeClr>
                </a:solidFill>
              </a:rPr>
              <a:t>Net hole created by ropes holding a bottom plastic ring which broke while net was being pulled up before a delousing treatment.</a:t>
            </a:r>
          </a:p>
        </p:txBody>
      </p:sp>
      <p:cxnSp>
        <p:nvCxnSpPr>
          <p:cNvPr id="30" name="Straight Connector 29"/>
          <p:cNvCxnSpPr/>
          <p:nvPr/>
        </p:nvCxnSpPr>
        <p:spPr>
          <a:xfrm>
            <a:off x="7308304"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995936" y="1999873"/>
            <a:ext cx="1532940" cy="553998"/>
          </a:xfrm>
          <a:prstGeom prst="rect">
            <a:avLst/>
          </a:prstGeom>
          <a:noFill/>
        </p:spPr>
        <p:txBody>
          <a:bodyPr wrap="square" rtlCol="0">
            <a:spAutoFit/>
          </a:bodyPr>
          <a:lstStyle/>
          <a:p>
            <a:pPr algn="ctr"/>
            <a:r>
              <a:rPr lang="en-US" sz="1600" b="1" dirty="0">
                <a:solidFill>
                  <a:srgbClr val="5B89AC"/>
                </a:solidFill>
              </a:rPr>
              <a:t># escapees</a:t>
            </a:r>
          </a:p>
          <a:p>
            <a:pPr algn="ctr"/>
            <a:r>
              <a:rPr lang="en-US" sz="1400" b="1" dirty="0">
                <a:solidFill>
                  <a:schemeClr val="tx1">
                    <a:lumMod val="50000"/>
                    <a:lumOff val="50000"/>
                  </a:schemeClr>
                </a:solidFill>
              </a:rPr>
              <a:t>54,000</a:t>
            </a:r>
          </a:p>
        </p:txBody>
      </p:sp>
      <p:sp>
        <p:nvSpPr>
          <p:cNvPr id="29" name="TextBox 28"/>
          <p:cNvSpPr txBox="1"/>
          <p:nvPr/>
        </p:nvSpPr>
        <p:spPr>
          <a:xfrm>
            <a:off x="6140776" y="2708920"/>
            <a:ext cx="2434828" cy="369332"/>
          </a:xfrm>
          <a:prstGeom prst="rect">
            <a:avLst/>
          </a:prstGeom>
          <a:noFill/>
        </p:spPr>
        <p:txBody>
          <a:bodyPr wrap="square" rtlCol="0">
            <a:spAutoFit/>
          </a:bodyPr>
          <a:lstStyle/>
          <a:p>
            <a:r>
              <a:rPr lang="en-US" b="1" dirty="0">
                <a:solidFill>
                  <a:srgbClr val="5B89AC"/>
                </a:solidFill>
              </a:rPr>
              <a:t>Recommendations</a:t>
            </a:r>
          </a:p>
        </p:txBody>
      </p:sp>
      <p:sp>
        <p:nvSpPr>
          <p:cNvPr id="32" name="TextBox 31"/>
          <p:cNvSpPr txBox="1"/>
          <p:nvPr/>
        </p:nvSpPr>
        <p:spPr>
          <a:xfrm>
            <a:off x="5652120" y="3009433"/>
            <a:ext cx="3356612" cy="1661993"/>
          </a:xfrm>
          <a:prstGeom prst="rect">
            <a:avLst/>
          </a:prstGeom>
          <a:noFill/>
        </p:spPr>
        <p:txBody>
          <a:bodyPr wrap="square" rtlCol="0">
            <a:spAutoFit/>
          </a:bodyPr>
          <a:lstStyle/>
          <a:p>
            <a:pPr marL="228600" indent="-228600">
              <a:buFont typeface="+mj-lt"/>
              <a:buAutoNum type="arabicPeriod"/>
            </a:pPr>
            <a:endParaRPr lang="en-IE" sz="1200" b="1" dirty="0">
              <a:solidFill>
                <a:schemeClr val="tx1">
                  <a:lumMod val="50000"/>
                  <a:lumOff val="50000"/>
                </a:schemeClr>
              </a:solidFill>
            </a:endParaRPr>
          </a:p>
          <a:p>
            <a:pPr marL="228600" indent="-228600">
              <a:lnSpc>
                <a:spcPct val="150000"/>
              </a:lnSpc>
              <a:buFont typeface="+mj-lt"/>
              <a:buAutoNum type="arabicPeriod"/>
            </a:pPr>
            <a:r>
              <a:rPr lang="en-IE" sz="1200" b="1" dirty="0">
                <a:solidFill>
                  <a:schemeClr val="tx1">
                    <a:lumMod val="50000"/>
                    <a:lumOff val="50000"/>
                  </a:schemeClr>
                </a:solidFill>
              </a:rPr>
              <a:t>Do not use plastic rings in the bottom of the nets</a:t>
            </a:r>
          </a:p>
          <a:p>
            <a:pPr marL="228600" indent="-228600">
              <a:lnSpc>
                <a:spcPct val="150000"/>
              </a:lnSpc>
              <a:buFont typeface="+mj-lt"/>
              <a:buAutoNum type="arabicPeriod"/>
            </a:pPr>
            <a:r>
              <a:rPr lang="en-IE" sz="1200" b="1" dirty="0">
                <a:solidFill>
                  <a:schemeClr val="tx1">
                    <a:lumMod val="50000"/>
                    <a:lumOff val="50000"/>
                  </a:schemeClr>
                </a:solidFill>
              </a:rPr>
              <a:t>Use ROVs or divers to check net integrity from the outside of the net before net handling</a:t>
            </a:r>
          </a:p>
        </p:txBody>
      </p:sp>
      <p:sp>
        <p:nvSpPr>
          <p:cNvPr id="33" name="TextBox 32"/>
          <p:cNvSpPr txBox="1"/>
          <p:nvPr/>
        </p:nvSpPr>
        <p:spPr>
          <a:xfrm>
            <a:off x="5312852" y="1988840"/>
            <a:ext cx="2045338" cy="646331"/>
          </a:xfrm>
          <a:prstGeom prst="rect">
            <a:avLst/>
          </a:prstGeom>
          <a:noFill/>
        </p:spPr>
        <p:txBody>
          <a:bodyPr wrap="square" rtlCol="0">
            <a:spAutoFit/>
          </a:bodyPr>
          <a:lstStyle/>
          <a:p>
            <a:pPr algn="ctr"/>
            <a:r>
              <a:rPr lang="en-US" sz="1600" b="1" dirty="0">
                <a:solidFill>
                  <a:srgbClr val="5B89AC"/>
                </a:solidFill>
              </a:rPr>
              <a:t>Cause</a:t>
            </a:r>
          </a:p>
          <a:p>
            <a:pPr algn="ctr"/>
            <a:r>
              <a:rPr lang="en-US" sz="1000" b="1" dirty="0">
                <a:solidFill>
                  <a:schemeClr val="tx1">
                    <a:lumMod val="50000"/>
                    <a:lumOff val="50000"/>
                  </a:schemeClr>
                </a:solidFill>
              </a:rPr>
              <a:t>Net handling </a:t>
            </a:r>
          </a:p>
          <a:p>
            <a:pPr algn="ctr"/>
            <a:r>
              <a:rPr lang="en-US" sz="1000" b="1" dirty="0">
                <a:solidFill>
                  <a:schemeClr val="tx1">
                    <a:lumMod val="50000"/>
                    <a:lumOff val="50000"/>
                  </a:schemeClr>
                </a:solidFill>
              </a:rPr>
              <a:t>(prior to delousing)</a:t>
            </a:r>
          </a:p>
        </p:txBody>
      </p:sp>
    </p:spTree>
    <p:extLst>
      <p:ext uri="{BB962C8B-B14F-4D97-AF65-F5344CB8AC3E}">
        <p14:creationId xmlns:p14="http://schemas.microsoft.com/office/powerpoint/2010/main" val="4064670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770012" cy="1843584"/>
          </a:xfrm>
          <a:prstGeom prst="rect">
            <a:avLst/>
          </a:prstGeom>
        </p:spPr>
      </p:pic>
      <p:sp>
        <p:nvSpPr>
          <p:cNvPr id="3" name="TextBox 2"/>
          <p:cNvSpPr txBox="1"/>
          <p:nvPr/>
        </p:nvSpPr>
        <p:spPr>
          <a:xfrm>
            <a:off x="2792572" y="1320364"/>
            <a:ext cx="6351427" cy="553998"/>
          </a:xfrm>
          <a:prstGeom prst="rect">
            <a:avLst/>
          </a:prstGeom>
          <a:noFill/>
        </p:spPr>
        <p:txBody>
          <a:bodyPr wrap="square" rtlCol="0">
            <a:spAutoFit/>
          </a:bodyPr>
          <a:lstStyle/>
          <a:p>
            <a:r>
              <a:rPr lang="en-US" sz="3000" b="1" dirty="0">
                <a:solidFill>
                  <a:srgbClr val="5B89AC"/>
                </a:solidFill>
              </a:rPr>
              <a:t>Escape Incident INFO SHEET</a:t>
            </a:r>
          </a:p>
        </p:txBody>
      </p:sp>
      <p:sp>
        <p:nvSpPr>
          <p:cNvPr id="4" name="Rounded Rectangle 3"/>
          <p:cNvSpPr/>
          <p:nvPr/>
        </p:nvSpPr>
        <p:spPr>
          <a:xfrm>
            <a:off x="179512" y="1916832"/>
            <a:ext cx="8784976" cy="720080"/>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chemeClr val="tx1">
                  <a:lumMod val="50000"/>
                  <a:lumOff val="50000"/>
                </a:schemeClr>
              </a:solidFill>
            </a:endParaRPr>
          </a:p>
        </p:txBody>
      </p:sp>
      <p:sp>
        <p:nvSpPr>
          <p:cNvPr id="9" name="Rounded Rectangle 8"/>
          <p:cNvSpPr/>
          <p:nvPr/>
        </p:nvSpPr>
        <p:spPr>
          <a:xfrm>
            <a:off x="179512" y="6093296"/>
            <a:ext cx="8784976" cy="648072"/>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rgbClr val="5B89AC"/>
                </a:solidFill>
              </a:rPr>
              <a:t>More Info: </a:t>
            </a:r>
            <a:r>
              <a:rPr lang="en-US" sz="1200" b="1" dirty="0">
                <a:solidFill>
                  <a:schemeClr val="tx1">
                    <a:lumMod val="50000"/>
                    <a:lumOff val="50000"/>
                  </a:schemeClr>
                </a:solidFill>
              </a:rPr>
              <a:t>1. Incident Report, 2. Evaluation report</a:t>
            </a:r>
            <a:r>
              <a:rPr lang="en-US" sz="900" dirty="0">
                <a:solidFill>
                  <a:schemeClr val="tx1"/>
                </a:solidFill>
              </a:rPr>
              <a:t>: </a:t>
            </a:r>
            <a:r>
              <a:rPr lang="en-US" sz="900" dirty="0">
                <a:solidFill>
                  <a:schemeClr val="tx1"/>
                </a:solidFill>
                <a:hlinkClick r:id="rId3"/>
              </a:rPr>
              <a:t>https://marineharvest1.sharepoint.com/sites/incidents/_layouts/15/formserver.aspx?XsnLocation=/sites/incidents/FormServerTemplate/CEV_0502.xsn&amp;OpenIn=Browser</a:t>
            </a:r>
            <a:endParaRPr lang="en-US" sz="900" dirty="0">
              <a:solidFill>
                <a:schemeClr val="tx1"/>
              </a:solidFill>
            </a:endParaRPr>
          </a:p>
          <a:p>
            <a:endParaRPr lang="en-US" sz="900" dirty="0">
              <a:solidFill>
                <a:schemeClr val="tx1"/>
              </a:solidFill>
            </a:endParaRPr>
          </a:p>
        </p:txBody>
      </p:sp>
      <p:sp>
        <p:nvSpPr>
          <p:cNvPr id="10" name="Rounded Rectangle 9"/>
          <p:cNvSpPr/>
          <p:nvPr/>
        </p:nvSpPr>
        <p:spPr>
          <a:xfrm>
            <a:off x="179512" y="5472988"/>
            <a:ext cx="8784976" cy="548300"/>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5B89AC"/>
                </a:solidFill>
              </a:rPr>
              <a:t>Take ACTION</a:t>
            </a:r>
            <a:r>
              <a:rPr lang="en-US" b="1" dirty="0">
                <a:solidFill>
                  <a:schemeClr val="tx1">
                    <a:lumMod val="50000"/>
                    <a:lumOff val="50000"/>
                  </a:schemeClr>
                </a:solidFill>
              </a:rPr>
              <a:t>:</a:t>
            </a:r>
            <a:r>
              <a:rPr lang="en-US" sz="1400" b="1" dirty="0">
                <a:solidFill>
                  <a:schemeClr val="tx1">
                    <a:lumMod val="50000"/>
                    <a:lumOff val="50000"/>
                  </a:schemeClr>
                </a:solidFill>
              </a:rPr>
              <a:t> </a:t>
            </a:r>
            <a:r>
              <a:rPr lang="en-US" sz="1100" b="1" dirty="0">
                <a:solidFill>
                  <a:schemeClr val="tx1">
                    <a:lumMod val="50000"/>
                    <a:lumOff val="50000"/>
                  </a:schemeClr>
                </a:solidFill>
              </a:rPr>
              <a:t>Could this incident have happen to you? Before starting a cleaning event, do you use checklists signed by you and the external service companies? Do you request your service suppliers video recording of the cleaning operations?</a:t>
            </a:r>
            <a:r>
              <a:rPr lang="en-US" sz="1200" b="1" dirty="0">
                <a:solidFill>
                  <a:schemeClr val="tx1">
                    <a:lumMod val="50000"/>
                    <a:lumOff val="50000"/>
                  </a:schemeClr>
                </a:solidFill>
              </a:rPr>
              <a:t> </a:t>
            </a:r>
          </a:p>
        </p:txBody>
      </p:sp>
      <p:sp>
        <p:nvSpPr>
          <p:cNvPr id="12" name="Rounded Rectangle 11"/>
          <p:cNvSpPr/>
          <p:nvPr/>
        </p:nvSpPr>
        <p:spPr>
          <a:xfrm>
            <a:off x="179512" y="2707188"/>
            <a:ext cx="5256584" cy="2664296"/>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5580112" y="2719216"/>
            <a:ext cx="3384376" cy="2664296"/>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6512" y="1999873"/>
            <a:ext cx="1396908" cy="707886"/>
          </a:xfrm>
          <a:prstGeom prst="rect">
            <a:avLst/>
          </a:prstGeom>
          <a:noFill/>
        </p:spPr>
        <p:txBody>
          <a:bodyPr wrap="square" rtlCol="0">
            <a:spAutoFit/>
          </a:bodyPr>
          <a:lstStyle/>
          <a:p>
            <a:pPr algn="ctr"/>
            <a:r>
              <a:rPr lang="en-US" sz="1600" b="1" dirty="0">
                <a:solidFill>
                  <a:srgbClr val="5B89AC"/>
                </a:solidFill>
              </a:rPr>
              <a:t>BU</a:t>
            </a:r>
          </a:p>
          <a:p>
            <a:pPr algn="ctr"/>
            <a:r>
              <a:rPr lang="en-US" sz="1200" b="1" dirty="0">
                <a:solidFill>
                  <a:schemeClr val="tx1">
                    <a:lumMod val="50000"/>
                    <a:lumOff val="50000"/>
                  </a:schemeClr>
                </a:solidFill>
              </a:rPr>
              <a:t>Norway</a:t>
            </a:r>
          </a:p>
          <a:p>
            <a:pPr algn="ctr"/>
            <a:r>
              <a:rPr lang="en-US" sz="1200" b="1" dirty="0">
                <a:solidFill>
                  <a:schemeClr val="tx1">
                    <a:lumMod val="50000"/>
                    <a:lumOff val="50000"/>
                  </a:schemeClr>
                </a:solidFill>
              </a:rPr>
              <a:t>North</a:t>
            </a:r>
          </a:p>
        </p:txBody>
      </p:sp>
      <p:cxnSp>
        <p:nvCxnSpPr>
          <p:cNvPr id="15" name="Straight Connector 14"/>
          <p:cNvCxnSpPr/>
          <p:nvPr/>
        </p:nvCxnSpPr>
        <p:spPr>
          <a:xfrm>
            <a:off x="1115616" y="1916832"/>
            <a:ext cx="0" cy="72008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99592" y="2010906"/>
            <a:ext cx="1800200" cy="553998"/>
          </a:xfrm>
          <a:prstGeom prst="rect">
            <a:avLst/>
          </a:prstGeom>
          <a:noFill/>
        </p:spPr>
        <p:txBody>
          <a:bodyPr wrap="square" rtlCol="0">
            <a:spAutoFit/>
          </a:bodyPr>
          <a:lstStyle/>
          <a:p>
            <a:pPr algn="ctr"/>
            <a:r>
              <a:rPr lang="en-US" sz="1600" b="1" dirty="0">
                <a:solidFill>
                  <a:srgbClr val="5B89AC"/>
                </a:solidFill>
              </a:rPr>
              <a:t>Site’s name</a:t>
            </a:r>
          </a:p>
          <a:p>
            <a:pPr algn="ctr"/>
            <a:r>
              <a:rPr lang="en-US" sz="1400" b="1" dirty="0" err="1">
                <a:solidFill>
                  <a:schemeClr val="tx1">
                    <a:lumMod val="50000"/>
                    <a:lumOff val="50000"/>
                  </a:schemeClr>
                </a:solidFill>
              </a:rPr>
              <a:t>Austvika</a:t>
            </a:r>
            <a:endParaRPr lang="en-US" sz="1400" b="1" dirty="0">
              <a:solidFill>
                <a:schemeClr val="tx1">
                  <a:lumMod val="50000"/>
                  <a:lumOff val="50000"/>
                </a:schemeClr>
              </a:solidFill>
            </a:endParaRPr>
          </a:p>
        </p:txBody>
      </p:sp>
      <p:cxnSp>
        <p:nvCxnSpPr>
          <p:cNvPr id="17" name="Straight Connector 16"/>
          <p:cNvCxnSpPr/>
          <p:nvPr/>
        </p:nvCxnSpPr>
        <p:spPr>
          <a:xfrm>
            <a:off x="2483768"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084424"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326736" y="2010906"/>
            <a:ext cx="1944216" cy="553998"/>
          </a:xfrm>
          <a:prstGeom prst="rect">
            <a:avLst/>
          </a:prstGeom>
          <a:noFill/>
        </p:spPr>
        <p:txBody>
          <a:bodyPr wrap="square" rtlCol="0">
            <a:spAutoFit/>
          </a:bodyPr>
          <a:lstStyle/>
          <a:p>
            <a:pPr algn="ctr"/>
            <a:r>
              <a:rPr lang="en-US" sz="1600" b="1" dirty="0">
                <a:solidFill>
                  <a:srgbClr val="5B89AC"/>
                </a:solidFill>
              </a:rPr>
              <a:t>Incident’s date</a:t>
            </a:r>
          </a:p>
          <a:p>
            <a:pPr algn="ctr"/>
            <a:r>
              <a:rPr lang="en-US" sz="1400" b="1" i="1" dirty="0">
                <a:solidFill>
                  <a:schemeClr val="tx1">
                    <a:lumMod val="50000"/>
                    <a:lumOff val="50000"/>
                  </a:schemeClr>
                </a:solidFill>
              </a:rPr>
              <a:t>14/02/2018</a:t>
            </a:r>
          </a:p>
        </p:txBody>
      </p:sp>
      <p:cxnSp>
        <p:nvCxnSpPr>
          <p:cNvPr id="20" name="Straight Connector 19"/>
          <p:cNvCxnSpPr/>
          <p:nvPr/>
        </p:nvCxnSpPr>
        <p:spPr>
          <a:xfrm>
            <a:off x="5402690"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236296" y="1988840"/>
            <a:ext cx="1800200" cy="523220"/>
          </a:xfrm>
          <a:prstGeom prst="rect">
            <a:avLst/>
          </a:prstGeom>
          <a:noFill/>
        </p:spPr>
        <p:txBody>
          <a:bodyPr wrap="square" rtlCol="0">
            <a:spAutoFit/>
          </a:bodyPr>
          <a:lstStyle/>
          <a:p>
            <a:pPr algn="ctr"/>
            <a:r>
              <a:rPr lang="en-US" sz="1600" b="1" dirty="0">
                <a:solidFill>
                  <a:srgbClr val="5B89AC"/>
                </a:solidFill>
              </a:rPr>
              <a:t>Contact Person</a:t>
            </a:r>
          </a:p>
          <a:p>
            <a:pPr algn="ctr"/>
            <a:r>
              <a:rPr lang="en-US" sz="1200" b="1" dirty="0">
                <a:solidFill>
                  <a:schemeClr val="tx1">
                    <a:lumMod val="50000"/>
                    <a:lumOff val="50000"/>
                  </a:schemeClr>
                </a:solidFill>
              </a:rPr>
              <a:t>Roger Pettersen</a:t>
            </a:r>
            <a:endParaRPr lang="en-US" sz="1200" b="1" dirty="0">
              <a:solidFill>
                <a:srgbClr val="FF0000"/>
              </a:solidFill>
            </a:endParaRPr>
          </a:p>
        </p:txBody>
      </p:sp>
      <p:sp>
        <p:nvSpPr>
          <p:cNvPr id="22" name="TextBox 21"/>
          <p:cNvSpPr txBox="1"/>
          <p:nvPr/>
        </p:nvSpPr>
        <p:spPr>
          <a:xfrm>
            <a:off x="1619672" y="2683156"/>
            <a:ext cx="2434828" cy="446892"/>
          </a:xfrm>
          <a:prstGeom prst="rect">
            <a:avLst/>
          </a:prstGeom>
          <a:noFill/>
        </p:spPr>
        <p:txBody>
          <a:bodyPr wrap="square" rtlCol="0">
            <a:spAutoFit/>
          </a:bodyPr>
          <a:lstStyle/>
          <a:p>
            <a:r>
              <a:rPr lang="en-US" b="1" dirty="0">
                <a:solidFill>
                  <a:srgbClr val="5B89AC"/>
                </a:solidFill>
              </a:rPr>
              <a:t>Why did it happen?</a:t>
            </a:r>
          </a:p>
        </p:txBody>
      </p:sp>
      <p:sp>
        <p:nvSpPr>
          <p:cNvPr id="23" name="TextBox 22"/>
          <p:cNvSpPr txBox="1"/>
          <p:nvPr/>
        </p:nvSpPr>
        <p:spPr>
          <a:xfrm>
            <a:off x="270545" y="3798332"/>
            <a:ext cx="5154197" cy="1446550"/>
          </a:xfrm>
          <a:prstGeom prst="rect">
            <a:avLst/>
          </a:prstGeom>
          <a:noFill/>
        </p:spPr>
        <p:txBody>
          <a:bodyPr wrap="square" rtlCol="0">
            <a:spAutoFit/>
          </a:bodyPr>
          <a:lstStyle/>
          <a:p>
            <a:r>
              <a:rPr lang="en-GB" sz="1100" b="1" dirty="0">
                <a:solidFill>
                  <a:schemeClr val="tx1">
                    <a:lumMod val="50000"/>
                    <a:lumOff val="50000"/>
                  </a:schemeClr>
                </a:solidFill>
              </a:rPr>
              <a:t>A hole was discovered by </a:t>
            </a:r>
            <a:r>
              <a:rPr lang="en-GB" sz="1100" b="1" dirty="0" err="1">
                <a:solidFill>
                  <a:schemeClr val="tx1">
                    <a:lumMod val="50000"/>
                    <a:lumOff val="50000"/>
                  </a:schemeClr>
                </a:solidFill>
              </a:rPr>
              <a:t>Frøy</a:t>
            </a:r>
            <a:r>
              <a:rPr lang="en-GB" sz="1100" b="1" dirty="0">
                <a:solidFill>
                  <a:schemeClr val="tx1">
                    <a:lumMod val="50000"/>
                    <a:lumOff val="50000"/>
                  </a:schemeClr>
                </a:solidFill>
              </a:rPr>
              <a:t> </a:t>
            </a:r>
            <a:r>
              <a:rPr lang="en-GB" sz="1100" b="1" dirty="0" err="1">
                <a:solidFill>
                  <a:schemeClr val="tx1">
                    <a:lumMod val="50000"/>
                    <a:lumOff val="50000"/>
                  </a:schemeClr>
                </a:solidFill>
              </a:rPr>
              <a:t>Akvaservice</a:t>
            </a:r>
            <a:r>
              <a:rPr lang="en-GB" sz="1100" b="1" dirty="0">
                <a:solidFill>
                  <a:schemeClr val="tx1">
                    <a:lumMod val="50000"/>
                    <a:lumOff val="50000"/>
                  </a:schemeClr>
                </a:solidFill>
              </a:rPr>
              <a:t> while washing net 1 (nylon) at site </a:t>
            </a:r>
            <a:r>
              <a:rPr lang="en-GB" sz="1100" b="1" dirty="0" err="1">
                <a:solidFill>
                  <a:schemeClr val="tx1">
                    <a:lumMod val="50000"/>
                    <a:lumOff val="50000"/>
                  </a:schemeClr>
                </a:solidFill>
              </a:rPr>
              <a:t>Austvika</a:t>
            </a:r>
            <a:r>
              <a:rPr lang="en-GB" sz="1100" b="1" dirty="0">
                <a:solidFill>
                  <a:schemeClr val="tx1">
                    <a:lumMod val="50000"/>
                    <a:lumOff val="50000"/>
                  </a:schemeClr>
                </a:solidFill>
              </a:rPr>
              <a:t>. After the hole was discovered, net was lifted up and the hole was closed. Net was changed one week after. Counting of fish revealed 52 764 have escaped of 780g. Cause of incident is not completely clear, but most likely a previous washing event on the 13</a:t>
            </a:r>
            <a:r>
              <a:rPr lang="en-GB" sz="1100" b="1" baseline="30000" dirty="0">
                <a:solidFill>
                  <a:schemeClr val="tx1">
                    <a:lumMod val="50000"/>
                    <a:lumOff val="50000"/>
                  </a:schemeClr>
                </a:solidFill>
              </a:rPr>
              <a:t>th</a:t>
            </a:r>
            <a:r>
              <a:rPr lang="en-GB" sz="1100" b="1" dirty="0">
                <a:solidFill>
                  <a:schemeClr val="tx1">
                    <a:lumMod val="50000"/>
                    <a:lumOff val="50000"/>
                  </a:schemeClr>
                </a:solidFill>
              </a:rPr>
              <a:t> of Dec 2017 has caused the hole, despite the net has been inspected after the previous washing.</a:t>
            </a:r>
            <a:r>
              <a:rPr lang="en-US" sz="1100" b="1" dirty="0">
                <a:solidFill>
                  <a:schemeClr val="tx1">
                    <a:lumMod val="50000"/>
                    <a:lumOff val="50000"/>
                  </a:schemeClr>
                </a:solidFill>
              </a:rPr>
              <a:t> Fish probably escaped periodically between December 13 2017 and February 14 2018 since not discovered when feeding.</a:t>
            </a:r>
            <a:endParaRPr lang="en-US" sz="1050" b="1" dirty="0">
              <a:solidFill>
                <a:schemeClr val="tx1">
                  <a:lumMod val="50000"/>
                  <a:lumOff val="50000"/>
                </a:schemeClr>
              </a:solidFill>
            </a:endParaRPr>
          </a:p>
        </p:txBody>
      </p:sp>
      <p:sp>
        <p:nvSpPr>
          <p:cNvPr id="24" name="TextBox 23"/>
          <p:cNvSpPr txBox="1"/>
          <p:nvPr/>
        </p:nvSpPr>
        <p:spPr>
          <a:xfrm>
            <a:off x="1670168" y="3429000"/>
            <a:ext cx="2434828" cy="369332"/>
          </a:xfrm>
          <a:prstGeom prst="rect">
            <a:avLst/>
          </a:prstGeom>
          <a:noFill/>
        </p:spPr>
        <p:txBody>
          <a:bodyPr wrap="square" rtlCol="0">
            <a:spAutoFit/>
          </a:bodyPr>
          <a:lstStyle/>
          <a:p>
            <a:r>
              <a:rPr lang="en-US" b="1" dirty="0">
                <a:solidFill>
                  <a:srgbClr val="5B89AC"/>
                </a:solidFill>
              </a:rPr>
              <a:t>What happened?</a:t>
            </a:r>
          </a:p>
        </p:txBody>
      </p:sp>
      <p:sp>
        <p:nvSpPr>
          <p:cNvPr id="25" name="TextBox 24"/>
          <p:cNvSpPr txBox="1"/>
          <p:nvPr/>
        </p:nvSpPr>
        <p:spPr>
          <a:xfrm>
            <a:off x="270545" y="3128862"/>
            <a:ext cx="5112568" cy="261610"/>
          </a:xfrm>
          <a:prstGeom prst="rect">
            <a:avLst/>
          </a:prstGeom>
          <a:noFill/>
        </p:spPr>
        <p:txBody>
          <a:bodyPr wrap="square" rtlCol="0">
            <a:spAutoFit/>
          </a:bodyPr>
          <a:lstStyle/>
          <a:p>
            <a:r>
              <a:rPr lang="en-US" sz="1100" b="1" dirty="0">
                <a:solidFill>
                  <a:schemeClr val="tx1">
                    <a:lumMod val="50000"/>
                    <a:lumOff val="50000"/>
                  </a:schemeClr>
                </a:solidFill>
              </a:rPr>
              <a:t>Most likely, hole created during a net cleaning event.</a:t>
            </a:r>
          </a:p>
        </p:txBody>
      </p:sp>
      <p:cxnSp>
        <p:nvCxnSpPr>
          <p:cNvPr id="30" name="Straight Connector 29"/>
          <p:cNvCxnSpPr/>
          <p:nvPr/>
        </p:nvCxnSpPr>
        <p:spPr>
          <a:xfrm>
            <a:off x="7308304"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995936" y="1999873"/>
            <a:ext cx="1532940" cy="553998"/>
          </a:xfrm>
          <a:prstGeom prst="rect">
            <a:avLst/>
          </a:prstGeom>
          <a:noFill/>
        </p:spPr>
        <p:txBody>
          <a:bodyPr wrap="square" rtlCol="0">
            <a:spAutoFit/>
          </a:bodyPr>
          <a:lstStyle/>
          <a:p>
            <a:pPr algn="ctr"/>
            <a:r>
              <a:rPr lang="en-US" sz="1600" b="1" dirty="0">
                <a:solidFill>
                  <a:srgbClr val="5B89AC"/>
                </a:solidFill>
              </a:rPr>
              <a:t># escapees</a:t>
            </a:r>
          </a:p>
          <a:p>
            <a:pPr algn="ctr"/>
            <a:r>
              <a:rPr lang="en-US" sz="1400" b="1" dirty="0">
                <a:solidFill>
                  <a:schemeClr val="tx1">
                    <a:lumMod val="50000"/>
                    <a:lumOff val="50000"/>
                  </a:schemeClr>
                </a:solidFill>
              </a:rPr>
              <a:t>52,764</a:t>
            </a:r>
          </a:p>
        </p:txBody>
      </p:sp>
      <p:sp>
        <p:nvSpPr>
          <p:cNvPr id="29" name="TextBox 28"/>
          <p:cNvSpPr txBox="1"/>
          <p:nvPr/>
        </p:nvSpPr>
        <p:spPr>
          <a:xfrm>
            <a:off x="6140776" y="2708920"/>
            <a:ext cx="2434828" cy="369332"/>
          </a:xfrm>
          <a:prstGeom prst="rect">
            <a:avLst/>
          </a:prstGeom>
          <a:noFill/>
        </p:spPr>
        <p:txBody>
          <a:bodyPr wrap="square" rtlCol="0">
            <a:spAutoFit/>
          </a:bodyPr>
          <a:lstStyle/>
          <a:p>
            <a:r>
              <a:rPr lang="en-US" b="1" dirty="0">
                <a:solidFill>
                  <a:srgbClr val="5B89AC"/>
                </a:solidFill>
              </a:rPr>
              <a:t>Recommendations</a:t>
            </a:r>
          </a:p>
        </p:txBody>
      </p:sp>
      <p:sp>
        <p:nvSpPr>
          <p:cNvPr id="32" name="TextBox 31"/>
          <p:cNvSpPr txBox="1"/>
          <p:nvPr/>
        </p:nvSpPr>
        <p:spPr>
          <a:xfrm>
            <a:off x="5652120" y="3009433"/>
            <a:ext cx="3356612" cy="2354491"/>
          </a:xfrm>
          <a:prstGeom prst="rect">
            <a:avLst/>
          </a:prstGeom>
          <a:noFill/>
        </p:spPr>
        <p:txBody>
          <a:bodyPr wrap="square" rtlCol="0">
            <a:spAutoFit/>
          </a:bodyPr>
          <a:lstStyle/>
          <a:p>
            <a:pPr marL="228600" indent="-228600">
              <a:buFont typeface="+mj-lt"/>
              <a:buAutoNum type="arabicPeriod"/>
            </a:pPr>
            <a:endParaRPr lang="en-IE" sz="1200" b="1" dirty="0">
              <a:solidFill>
                <a:schemeClr val="tx1">
                  <a:lumMod val="50000"/>
                  <a:lumOff val="50000"/>
                </a:schemeClr>
              </a:solidFill>
            </a:endParaRPr>
          </a:p>
          <a:p>
            <a:pPr marL="228600" indent="-228600">
              <a:lnSpc>
                <a:spcPct val="150000"/>
              </a:lnSpc>
              <a:buFont typeface="+mj-lt"/>
              <a:buAutoNum type="arabicPeriod"/>
            </a:pPr>
            <a:r>
              <a:rPr lang="en-IE" sz="1000" b="1" dirty="0">
                <a:solidFill>
                  <a:schemeClr val="tx1">
                    <a:lumMod val="50000"/>
                    <a:lumOff val="50000"/>
                  </a:schemeClr>
                </a:solidFill>
              </a:rPr>
              <a:t>Make sure cleaning equipment is checked by Marine Harvest employees together with employees from cleaning company. Have both parties signing a checklist prior to start a cleaning event.</a:t>
            </a:r>
          </a:p>
          <a:p>
            <a:pPr marL="228600" indent="-228600">
              <a:lnSpc>
                <a:spcPct val="150000"/>
              </a:lnSpc>
              <a:buFont typeface="+mj-lt"/>
              <a:buAutoNum type="arabicPeriod"/>
            </a:pPr>
            <a:r>
              <a:rPr lang="en-IE" sz="1000" b="1" dirty="0">
                <a:solidFill>
                  <a:schemeClr val="tx1">
                    <a:lumMod val="50000"/>
                    <a:lumOff val="50000"/>
                  </a:schemeClr>
                </a:solidFill>
              </a:rPr>
              <a:t>Make sure all net cleaning companies make video recording of the cleaning event and provide you the video files at the end of the operation.</a:t>
            </a:r>
          </a:p>
        </p:txBody>
      </p:sp>
      <p:sp>
        <p:nvSpPr>
          <p:cNvPr id="33" name="TextBox 32"/>
          <p:cNvSpPr txBox="1"/>
          <p:nvPr/>
        </p:nvSpPr>
        <p:spPr>
          <a:xfrm>
            <a:off x="5312852" y="1988840"/>
            <a:ext cx="2045338" cy="646331"/>
          </a:xfrm>
          <a:prstGeom prst="rect">
            <a:avLst/>
          </a:prstGeom>
          <a:noFill/>
        </p:spPr>
        <p:txBody>
          <a:bodyPr wrap="square" rtlCol="0">
            <a:spAutoFit/>
          </a:bodyPr>
          <a:lstStyle/>
          <a:p>
            <a:pPr algn="ctr"/>
            <a:r>
              <a:rPr lang="en-US" sz="1600" b="1" dirty="0">
                <a:solidFill>
                  <a:srgbClr val="5B89AC"/>
                </a:solidFill>
              </a:rPr>
              <a:t>Cause</a:t>
            </a:r>
          </a:p>
          <a:p>
            <a:pPr algn="ctr"/>
            <a:r>
              <a:rPr lang="en-US" sz="1000" b="1" dirty="0">
                <a:solidFill>
                  <a:schemeClr val="tx1">
                    <a:lumMod val="50000"/>
                    <a:lumOff val="50000"/>
                  </a:schemeClr>
                </a:solidFill>
              </a:rPr>
              <a:t>Net washing </a:t>
            </a:r>
          </a:p>
          <a:p>
            <a:pPr algn="ctr"/>
            <a:r>
              <a:rPr lang="en-US" sz="1000" b="1" dirty="0">
                <a:solidFill>
                  <a:schemeClr val="tx1">
                    <a:lumMod val="50000"/>
                    <a:lumOff val="50000"/>
                  </a:schemeClr>
                </a:solidFill>
              </a:rPr>
              <a:t>(most likely cause)</a:t>
            </a:r>
          </a:p>
        </p:txBody>
      </p:sp>
    </p:spTree>
    <p:extLst>
      <p:ext uri="{BB962C8B-B14F-4D97-AF65-F5344CB8AC3E}">
        <p14:creationId xmlns:p14="http://schemas.microsoft.com/office/powerpoint/2010/main" val="3383339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770012" cy="1843584"/>
          </a:xfrm>
          <a:prstGeom prst="rect">
            <a:avLst/>
          </a:prstGeom>
        </p:spPr>
      </p:pic>
      <p:sp>
        <p:nvSpPr>
          <p:cNvPr id="3" name="TextBox 2"/>
          <p:cNvSpPr txBox="1"/>
          <p:nvPr/>
        </p:nvSpPr>
        <p:spPr>
          <a:xfrm>
            <a:off x="2792572" y="1320364"/>
            <a:ext cx="6351427" cy="553998"/>
          </a:xfrm>
          <a:prstGeom prst="rect">
            <a:avLst/>
          </a:prstGeom>
          <a:noFill/>
        </p:spPr>
        <p:txBody>
          <a:bodyPr wrap="square" rtlCol="0">
            <a:spAutoFit/>
          </a:bodyPr>
          <a:lstStyle/>
          <a:p>
            <a:r>
              <a:rPr lang="en-US" sz="3000" b="1" dirty="0">
                <a:solidFill>
                  <a:srgbClr val="5B89AC"/>
                </a:solidFill>
              </a:rPr>
              <a:t>Escape Incident INFO SHEET</a:t>
            </a:r>
          </a:p>
        </p:txBody>
      </p:sp>
      <p:sp>
        <p:nvSpPr>
          <p:cNvPr id="4" name="Rounded Rectangle 3"/>
          <p:cNvSpPr/>
          <p:nvPr/>
        </p:nvSpPr>
        <p:spPr>
          <a:xfrm>
            <a:off x="179512" y="1916832"/>
            <a:ext cx="8784976" cy="720080"/>
          </a:xfrm>
          <a:prstGeom prst="round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chemeClr val="tx1">
                  <a:lumMod val="50000"/>
                  <a:lumOff val="50000"/>
                </a:schemeClr>
              </a:solidFill>
            </a:endParaRPr>
          </a:p>
        </p:txBody>
      </p:sp>
      <p:sp>
        <p:nvSpPr>
          <p:cNvPr id="5" name="TextBox 4"/>
          <p:cNvSpPr txBox="1"/>
          <p:nvPr/>
        </p:nvSpPr>
        <p:spPr>
          <a:xfrm>
            <a:off x="-36512" y="1999873"/>
            <a:ext cx="1396908" cy="707886"/>
          </a:xfrm>
          <a:prstGeom prst="rect">
            <a:avLst/>
          </a:prstGeom>
          <a:noFill/>
        </p:spPr>
        <p:txBody>
          <a:bodyPr wrap="square" rtlCol="0">
            <a:spAutoFit/>
          </a:bodyPr>
          <a:lstStyle/>
          <a:p>
            <a:pPr algn="ctr"/>
            <a:r>
              <a:rPr lang="en-US" sz="1600" b="1" dirty="0">
                <a:solidFill>
                  <a:srgbClr val="5B89AC"/>
                </a:solidFill>
              </a:rPr>
              <a:t>BU</a:t>
            </a:r>
          </a:p>
          <a:p>
            <a:pPr algn="ctr"/>
            <a:r>
              <a:rPr lang="en-US" sz="1200" b="1" dirty="0">
                <a:solidFill>
                  <a:schemeClr val="tx1">
                    <a:lumMod val="50000"/>
                    <a:lumOff val="50000"/>
                  </a:schemeClr>
                </a:solidFill>
              </a:rPr>
              <a:t>Norway</a:t>
            </a:r>
          </a:p>
          <a:p>
            <a:pPr algn="ctr"/>
            <a:r>
              <a:rPr lang="en-US" sz="1200" b="1" dirty="0">
                <a:solidFill>
                  <a:schemeClr val="tx1">
                    <a:lumMod val="50000"/>
                    <a:lumOff val="50000"/>
                  </a:schemeClr>
                </a:solidFill>
              </a:rPr>
              <a:t>North</a:t>
            </a:r>
          </a:p>
        </p:txBody>
      </p:sp>
      <p:cxnSp>
        <p:nvCxnSpPr>
          <p:cNvPr id="15" name="Straight Connector 14"/>
          <p:cNvCxnSpPr/>
          <p:nvPr/>
        </p:nvCxnSpPr>
        <p:spPr>
          <a:xfrm>
            <a:off x="1115616" y="1916832"/>
            <a:ext cx="0" cy="72008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99592" y="2010906"/>
            <a:ext cx="1800200" cy="553998"/>
          </a:xfrm>
          <a:prstGeom prst="rect">
            <a:avLst/>
          </a:prstGeom>
          <a:noFill/>
        </p:spPr>
        <p:txBody>
          <a:bodyPr wrap="square" rtlCol="0">
            <a:spAutoFit/>
          </a:bodyPr>
          <a:lstStyle/>
          <a:p>
            <a:pPr algn="ctr"/>
            <a:r>
              <a:rPr lang="en-US" sz="1600" b="1" dirty="0">
                <a:solidFill>
                  <a:srgbClr val="5B89AC"/>
                </a:solidFill>
              </a:rPr>
              <a:t>Site’s name</a:t>
            </a:r>
          </a:p>
          <a:p>
            <a:pPr algn="ctr"/>
            <a:r>
              <a:rPr lang="en-US" sz="1400" b="1" dirty="0" err="1">
                <a:solidFill>
                  <a:schemeClr val="tx1">
                    <a:lumMod val="50000"/>
                    <a:lumOff val="50000"/>
                  </a:schemeClr>
                </a:solidFill>
              </a:rPr>
              <a:t>Austvika</a:t>
            </a:r>
            <a:endParaRPr lang="en-US" sz="1400" b="1" dirty="0">
              <a:solidFill>
                <a:schemeClr val="tx1">
                  <a:lumMod val="50000"/>
                  <a:lumOff val="50000"/>
                </a:schemeClr>
              </a:solidFill>
            </a:endParaRPr>
          </a:p>
        </p:txBody>
      </p:sp>
      <p:cxnSp>
        <p:nvCxnSpPr>
          <p:cNvPr id="17" name="Straight Connector 16"/>
          <p:cNvCxnSpPr/>
          <p:nvPr/>
        </p:nvCxnSpPr>
        <p:spPr>
          <a:xfrm>
            <a:off x="2483768"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084424"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326736" y="2010906"/>
            <a:ext cx="1944216" cy="553998"/>
          </a:xfrm>
          <a:prstGeom prst="rect">
            <a:avLst/>
          </a:prstGeom>
          <a:noFill/>
        </p:spPr>
        <p:txBody>
          <a:bodyPr wrap="square" rtlCol="0">
            <a:spAutoFit/>
          </a:bodyPr>
          <a:lstStyle/>
          <a:p>
            <a:pPr algn="ctr"/>
            <a:r>
              <a:rPr lang="en-US" sz="1600" b="1" dirty="0">
                <a:solidFill>
                  <a:srgbClr val="5B89AC"/>
                </a:solidFill>
              </a:rPr>
              <a:t>Incident’s date</a:t>
            </a:r>
          </a:p>
          <a:p>
            <a:pPr algn="ctr"/>
            <a:r>
              <a:rPr lang="en-US" sz="1400" b="1" i="1" dirty="0">
                <a:solidFill>
                  <a:schemeClr val="tx1">
                    <a:lumMod val="50000"/>
                    <a:lumOff val="50000"/>
                  </a:schemeClr>
                </a:solidFill>
              </a:rPr>
              <a:t>14/02/2018</a:t>
            </a:r>
          </a:p>
        </p:txBody>
      </p:sp>
      <p:cxnSp>
        <p:nvCxnSpPr>
          <p:cNvPr id="20" name="Straight Connector 19"/>
          <p:cNvCxnSpPr/>
          <p:nvPr/>
        </p:nvCxnSpPr>
        <p:spPr>
          <a:xfrm>
            <a:off x="5402690"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236296" y="1988840"/>
            <a:ext cx="1800200" cy="523220"/>
          </a:xfrm>
          <a:prstGeom prst="rect">
            <a:avLst/>
          </a:prstGeom>
          <a:noFill/>
        </p:spPr>
        <p:txBody>
          <a:bodyPr wrap="square" rtlCol="0">
            <a:spAutoFit/>
          </a:bodyPr>
          <a:lstStyle/>
          <a:p>
            <a:pPr algn="ctr"/>
            <a:r>
              <a:rPr lang="en-US" sz="1600" b="1" dirty="0">
                <a:solidFill>
                  <a:srgbClr val="5B89AC"/>
                </a:solidFill>
              </a:rPr>
              <a:t>Contact Person</a:t>
            </a:r>
          </a:p>
          <a:p>
            <a:pPr algn="ctr"/>
            <a:r>
              <a:rPr lang="en-US" sz="1200" b="1" dirty="0">
                <a:solidFill>
                  <a:schemeClr val="tx1">
                    <a:lumMod val="50000"/>
                    <a:lumOff val="50000"/>
                  </a:schemeClr>
                </a:solidFill>
              </a:rPr>
              <a:t>Roger Pettersen</a:t>
            </a:r>
            <a:endParaRPr lang="en-US" sz="1200" b="1" dirty="0">
              <a:solidFill>
                <a:srgbClr val="FF0000"/>
              </a:solidFill>
            </a:endParaRPr>
          </a:p>
        </p:txBody>
      </p:sp>
      <p:cxnSp>
        <p:nvCxnSpPr>
          <p:cNvPr id="30" name="Straight Connector 29"/>
          <p:cNvCxnSpPr/>
          <p:nvPr/>
        </p:nvCxnSpPr>
        <p:spPr>
          <a:xfrm>
            <a:off x="7308304" y="1916832"/>
            <a:ext cx="0" cy="720080"/>
          </a:xfrm>
          <a:prstGeom prst="line">
            <a:avLst/>
          </a:prstGeom>
          <a:ln w="34925">
            <a:prstDash val="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995936" y="1999873"/>
            <a:ext cx="1532940" cy="553998"/>
          </a:xfrm>
          <a:prstGeom prst="rect">
            <a:avLst/>
          </a:prstGeom>
          <a:noFill/>
        </p:spPr>
        <p:txBody>
          <a:bodyPr wrap="square" rtlCol="0">
            <a:spAutoFit/>
          </a:bodyPr>
          <a:lstStyle/>
          <a:p>
            <a:pPr algn="ctr"/>
            <a:r>
              <a:rPr lang="en-US" sz="1600" b="1" dirty="0">
                <a:solidFill>
                  <a:srgbClr val="5B89AC"/>
                </a:solidFill>
              </a:rPr>
              <a:t># escapees</a:t>
            </a:r>
          </a:p>
          <a:p>
            <a:pPr algn="ctr"/>
            <a:r>
              <a:rPr lang="en-US" sz="1400" b="1" dirty="0">
                <a:solidFill>
                  <a:schemeClr val="tx1">
                    <a:lumMod val="50000"/>
                    <a:lumOff val="50000"/>
                  </a:schemeClr>
                </a:solidFill>
              </a:rPr>
              <a:t>52,764</a:t>
            </a:r>
          </a:p>
        </p:txBody>
      </p:sp>
      <p:sp>
        <p:nvSpPr>
          <p:cNvPr id="33" name="TextBox 32"/>
          <p:cNvSpPr txBox="1"/>
          <p:nvPr/>
        </p:nvSpPr>
        <p:spPr>
          <a:xfrm>
            <a:off x="5312852" y="1988840"/>
            <a:ext cx="2045338" cy="646331"/>
          </a:xfrm>
          <a:prstGeom prst="rect">
            <a:avLst/>
          </a:prstGeom>
          <a:noFill/>
        </p:spPr>
        <p:txBody>
          <a:bodyPr wrap="square" rtlCol="0">
            <a:spAutoFit/>
          </a:bodyPr>
          <a:lstStyle/>
          <a:p>
            <a:pPr algn="ctr"/>
            <a:r>
              <a:rPr lang="en-US" sz="1600" b="1" dirty="0">
                <a:solidFill>
                  <a:srgbClr val="5B89AC"/>
                </a:solidFill>
              </a:rPr>
              <a:t>Cause</a:t>
            </a:r>
          </a:p>
          <a:p>
            <a:pPr algn="ctr"/>
            <a:r>
              <a:rPr lang="en-US" sz="1000" b="1" dirty="0">
                <a:solidFill>
                  <a:schemeClr val="tx1">
                    <a:lumMod val="50000"/>
                    <a:lumOff val="50000"/>
                  </a:schemeClr>
                </a:solidFill>
              </a:rPr>
              <a:t>Net washing </a:t>
            </a:r>
          </a:p>
          <a:p>
            <a:pPr algn="ctr"/>
            <a:r>
              <a:rPr lang="en-US" sz="1000" b="1" dirty="0">
                <a:solidFill>
                  <a:schemeClr val="tx1">
                    <a:lumMod val="50000"/>
                    <a:lumOff val="50000"/>
                  </a:schemeClr>
                </a:solidFill>
              </a:rPr>
              <a:t>(most likely cause)</a:t>
            </a:r>
          </a:p>
        </p:txBody>
      </p:sp>
      <p:pic>
        <p:nvPicPr>
          <p:cNvPr id="2" name="Picture 1">
            <a:extLst>
              <a:ext uri="{FF2B5EF4-FFF2-40B4-BE49-F238E27FC236}">
                <a16:creationId xmlns:a16="http://schemas.microsoft.com/office/drawing/2014/main" id="{A34632BB-4BA9-4A46-8375-99785AF4B391}"/>
              </a:ext>
            </a:extLst>
          </p:cNvPr>
          <p:cNvPicPr>
            <a:picLocks noChangeAspect="1"/>
          </p:cNvPicPr>
          <p:nvPr/>
        </p:nvPicPr>
        <p:blipFill>
          <a:blip r:embed="rId3"/>
          <a:stretch>
            <a:fillRect/>
          </a:stretch>
        </p:blipFill>
        <p:spPr>
          <a:xfrm>
            <a:off x="1259632" y="2969677"/>
            <a:ext cx="3240360" cy="2337309"/>
          </a:xfrm>
          <a:prstGeom prst="rect">
            <a:avLst/>
          </a:prstGeom>
        </p:spPr>
      </p:pic>
      <p:pic>
        <p:nvPicPr>
          <p:cNvPr id="7" name="Picture 6">
            <a:extLst>
              <a:ext uri="{FF2B5EF4-FFF2-40B4-BE49-F238E27FC236}">
                <a16:creationId xmlns:a16="http://schemas.microsoft.com/office/drawing/2014/main" id="{169EDE7E-8423-4354-A5AF-3DA871D99036}"/>
              </a:ext>
            </a:extLst>
          </p:cNvPr>
          <p:cNvPicPr>
            <a:picLocks noChangeAspect="1"/>
          </p:cNvPicPr>
          <p:nvPr/>
        </p:nvPicPr>
        <p:blipFill>
          <a:blip r:embed="rId4"/>
          <a:stretch>
            <a:fillRect/>
          </a:stretch>
        </p:blipFill>
        <p:spPr>
          <a:xfrm>
            <a:off x="4879809" y="2679382"/>
            <a:ext cx="2426418" cy="2627604"/>
          </a:xfrm>
          <a:prstGeom prst="rect">
            <a:avLst/>
          </a:prstGeom>
        </p:spPr>
      </p:pic>
    </p:spTree>
    <p:extLst>
      <p:ext uri="{BB962C8B-B14F-4D97-AF65-F5344CB8AC3E}">
        <p14:creationId xmlns:p14="http://schemas.microsoft.com/office/powerpoint/2010/main" val="3924024532"/>
      </p:ext>
    </p:extLst>
  </p:cSld>
  <p:clrMapOvr>
    <a:masterClrMapping/>
  </p:clrMapOvr>
</p:sld>
</file>

<file path=ppt/theme/theme1.xml><?xml version="1.0" encoding="utf-8"?>
<a:theme xmlns:a="http://schemas.openxmlformats.org/drawingml/2006/main" name="Global RD and Technical_ppt template">
  <a:themeElements>
    <a:clrScheme name="Marine Harvest Ny">
      <a:dk1>
        <a:sysClr val="windowText" lastClr="000000"/>
      </a:dk1>
      <a:lt1>
        <a:sysClr val="window" lastClr="FFFFFF"/>
      </a:lt1>
      <a:dk2>
        <a:srgbClr val="06111D"/>
      </a:dk2>
      <a:lt2>
        <a:srgbClr val="DC463A"/>
      </a:lt2>
      <a:accent1>
        <a:srgbClr val="9EA3AB"/>
      </a:accent1>
      <a:accent2>
        <a:srgbClr val="197F9F"/>
      </a:accent2>
      <a:accent3>
        <a:srgbClr val="65B3D5"/>
      </a:accent3>
      <a:accent4>
        <a:srgbClr val="A0C6E6"/>
      </a:accent4>
      <a:accent5>
        <a:srgbClr val="2E5185"/>
      </a:accent5>
      <a:accent6>
        <a:srgbClr val="DC463A"/>
      </a:accent6>
      <a:hlink>
        <a:srgbClr val="5A85B7"/>
      </a:hlink>
      <a:folHlink>
        <a:srgbClr val="5A85B7"/>
      </a:folHlink>
    </a:clrScheme>
    <a:fontScheme name="Santand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documentManagement>
    <_dlc_DocId xmlns="a2937c0d-db78-4d80-93e1-209e8edb8b7b">FF2HQWRAAZ4K-138237978-67</_dlc_DocId>
    <_dlc_DocIdUrl xmlns="a2937c0d-db78-4d80-93e1-209e8edb8b7b">
      <Url>https://storyboardno.sharepoint.com/Customers/MarineHarvest/_layouts/15/DocIdRedir.aspx?ID=FF2HQWRAAZ4K-138237978-67</Url>
      <Description>FF2HQWRAAZ4K-138237978-67</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57EF13CC2112941B8B9B30E83E50807" ma:contentTypeVersion="4" ma:contentTypeDescription="Create a new document." ma:contentTypeScope="" ma:versionID="d40a5395bdef3e61d2ea0dce08521d1c">
  <xsd:schema xmlns:xsd="http://www.w3.org/2001/XMLSchema" xmlns:xs="http://www.w3.org/2001/XMLSchema" xmlns:p="http://schemas.microsoft.com/office/2006/metadata/properties" xmlns:ns2="a2937c0d-db78-4d80-93e1-209e8edb8b7b" xmlns:ns3="bfc0ff41-640d-414b-895d-37ab23f73c33" targetNamespace="http://schemas.microsoft.com/office/2006/metadata/properties" ma:root="true" ma:fieldsID="95370c5acc85b5c09350af427c67a487" ns2:_="" ns3:_="">
    <xsd:import namespace="a2937c0d-db78-4d80-93e1-209e8edb8b7b"/>
    <xsd:import namespace="bfc0ff41-640d-414b-895d-37ab23f73c33"/>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937c0d-db78-4d80-93e1-209e8edb8b7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Fast ID" ma:description="Behold IDen ved tillegging." ma:hidden="true" ma:internalName="_dlc_DocIdPersistId" ma:readOnly="true">
      <xsd:simpleType>
        <xsd:restriction base="dms:Boolean"/>
      </xsd:simpleType>
    </xsd:element>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fc0ff41-640d-414b-895d-37ab23f73c33"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C9C6F27-5F22-4EB2-A9C8-967156AC9555}">
  <ds:schemaRefs>
    <ds:schemaRef ds:uri="http://schemas.microsoft.com/office/2006/metadata/properties"/>
    <ds:schemaRef ds:uri="http://schemas.microsoft.com/office/2006/documentManagement/types"/>
    <ds:schemaRef ds:uri="http://purl.org/dc/terms/"/>
    <ds:schemaRef ds:uri="http://www.w3.org/XML/1998/namespace"/>
    <ds:schemaRef ds:uri="http://schemas.openxmlformats.org/package/2006/metadata/core-properties"/>
    <ds:schemaRef ds:uri="http://purl.org/dc/dcmitype/"/>
    <ds:schemaRef ds:uri="http://purl.org/dc/elements/1.1/"/>
  </ds:schemaRefs>
</ds:datastoreItem>
</file>

<file path=customXml/itemProps2.xml><?xml version="1.0" encoding="utf-8"?>
<ds:datastoreItem xmlns:ds="http://schemas.openxmlformats.org/officeDocument/2006/customXml" ds:itemID="{3C06415E-C270-4C1E-88CC-A41991CE51E6}"/>
</file>

<file path=customXml/itemProps3.xml><?xml version="1.0" encoding="utf-8"?>
<ds:datastoreItem xmlns:ds="http://schemas.openxmlformats.org/officeDocument/2006/customXml" ds:itemID="{94B9D7A3-F252-4065-9FC5-47A28609BDB6}">
  <ds:schemaRefs>
    <ds:schemaRef ds:uri="http://schemas.microsoft.com/sharepoint/v3/contenttype/forms"/>
  </ds:schemaRefs>
</ds:datastoreItem>
</file>

<file path=customXml/itemProps4.xml><?xml version="1.0" encoding="utf-8"?>
<ds:datastoreItem xmlns:ds="http://schemas.openxmlformats.org/officeDocument/2006/customXml" ds:itemID="{6A8D7CAC-152F-499C-B1A1-209B0B6B4E0C}"/>
</file>

<file path=docProps/app.xml><?xml version="1.0" encoding="utf-8"?>
<Properties xmlns="http://schemas.openxmlformats.org/officeDocument/2006/extended-properties" xmlns:vt="http://schemas.openxmlformats.org/officeDocument/2006/docPropsVTypes">
  <Template>Global RD and Technical_ppt template</Template>
  <TotalTime>6054</TotalTime>
  <Words>2270</Words>
  <Application>Microsoft Office PowerPoint</Application>
  <PresentationFormat>On-screen Show (4:3)</PresentationFormat>
  <Paragraphs>202</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Wingdings</vt:lpstr>
      <vt:lpstr>Global RD and Technical_ppt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Marine Harvest 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Medhus, Odd</dc:creator>
  <cp:lastModifiedBy>Torgersen, Lene</cp:lastModifiedBy>
  <cp:revision>232</cp:revision>
  <cp:lastPrinted>2017-08-31T13:31:07Z</cp:lastPrinted>
  <dcterms:created xsi:type="dcterms:W3CDTF">2013-05-12T07:23:05Z</dcterms:created>
  <dcterms:modified xsi:type="dcterms:W3CDTF">2018-07-20T08:52:25Z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0x010100757EF13CC2112941B8B9B30E83E50807</vt:lpwstr>
  </property>
  <property fmtid="{D5CDD505-2E9C-101B-9397-08002B2CF9AE}" pid="3" name="_dlc_DocIdItemGuid">
    <vt:lpwstr>a0ca4a9f-f7aa-4cb5-93b5-9ca53d76f2ce</vt:lpwstr>
  </property>
</Properties>
</file>