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329" r:id="rId5"/>
    <p:sldId id="464" r:id="rId6"/>
    <p:sldId id="465" r:id="rId7"/>
    <p:sldId id="420" r:id="rId8"/>
    <p:sldId id="467" r:id="rId9"/>
    <p:sldId id="450" r:id="rId10"/>
    <p:sldId id="455" r:id="rId11"/>
    <p:sldId id="458" r:id="rId12"/>
    <p:sldId id="468" r:id="rId13"/>
    <p:sldId id="426" r:id="rId14"/>
    <p:sldId id="457" r:id="rId15"/>
    <p:sldId id="427" r:id="rId16"/>
    <p:sldId id="429" r:id="rId17"/>
    <p:sldId id="436" r:id="rId18"/>
    <p:sldId id="430" r:id="rId19"/>
    <p:sldId id="472" r:id="rId20"/>
    <p:sldId id="431" r:id="rId21"/>
    <p:sldId id="469" r:id="rId22"/>
    <p:sldId id="459" r:id="rId23"/>
    <p:sldId id="470" r:id="rId24"/>
    <p:sldId id="473" r:id="rId25"/>
    <p:sldId id="471" r:id="rId26"/>
    <p:sldId id="442" r:id="rId27"/>
    <p:sldId id="337" r:id="rId28"/>
  </p:sldIdLst>
  <p:sldSz cx="12192000" cy="6858000"/>
  <p:notesSz cx="9926638" cy="6797675"/>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36" userDrawn="1">
          <p15:clr>
            <a:srgbClr val="A4A3A4"/>
          </p15:clr>
        </p15:guide>
        <p15:guide id="3" pos="384" userDrawn="1">
          <p15:clr>
            <a:srgbClr val="A4A3A4"/>
          </p15:clr>
        </p15:guide>
        <p15:guide id="4" orient="horz" pos="278" userDrawn="1">
          <p15:clr>
            <a:srgbClr val="A4A3A4"/>
          </p15:clr>
        </p15:guide>
        <p15:guide id="5" pos="7287" userDrawn="1">
          <p15:clr>
            <a:srgbClr val="A4A3A4"/>
          </p15:clr>
        </p15:guide>
        <p15:guide id="7" orient="horz" pos="4176" userDrawn="1">
          <p15:clr>
            <a:srgbClr val="A4A3A4"/>
          </p15:clr>
        </p15:guide>
        <p15:guide id="8" orient="horz" pos="640" userDrawn="1">
          <p15:clr>
            <a:srgbClr val="A4A3A4"/>
          </p15:clr>
        </p15:guide>
        <p15:guide id="10" pos="5133" userDrawn="1">
          <p15:clr>
            <a:srgbClr val="A4A3A4"/>
          </p15:clr>
        </p15:guide>
        <p15:guide id="11" pos="2525" userDrawn="1">
          <p15:clr>
            <a:srgbClr val="A4A3A4"/>
          </p15:clr>
        </p15:guide>
        <p15:guide id="12" pos="2774" userDrawn="1">
          <p15:clr>
            <a:srgbClr val="A4A3A4"/>
          </p15:clr>
        </p15:guide>
        <p15:guide id="13" pos="4906" userDrawn="1">
          <p15:clr>
            <a:srgbClr val="A4A3A4"/>
          </p15:clr>
        </p15:guide>
        <p15:guide id="14" pos="3840" userDrawn="1">
          <p15:clr>
            <a:srgbClr val="A4A3A4"/>
          </p15:clr>
        </p15:guide>
        <p15:guide id="15" orient="horz" pos="799" userDrawn="1">
          <p15:clr>
            <a:srgbClr val="A4A3A4"/>
          </p15:clr>
        </p15:guide>
        <p15:guide id="16" orient="horz" pos="981" userDrawn="1">
          <p15:clr>
            <a:srgbClr val="A4A3A4"/>
          </p15:clr>
        </p15:guide>
        <p15:guide id="17" orient="horz" pos="3264" userDrawn="1">
          <p15:clr>
            <a:srgbClr val="A4A3A4"/>
          </p15:clr>
        </p15:guide>
        <p15:guide id="18" orient="horz" pos="125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nie, Janet" initials="RJ" lastIdx="0" clrIdx="0">
    <p:extLst>
      <p:ext uri="{19B8F6BF-5375-455C-9EA6-DF929625EA0E}">
        <p15:presenceInfo xmlns:p15="http://schemas.microsoft.com/office/powerpoint/2012/main" userId="S::Janet.Rennie@marineharvest.com::68c3dd35-146c-4487-9ccd-009f2fdabd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F4A"/>
    <a:srgbClr val="FF6F4C"/>
    <a:srgbClr val="AE8A79"/>
    <a:srgbClr val="382F2D"/>
    <a:srgbClr val="BBBBBB"/>
    <a:srgbClr val="425563"/>
    <a:srgbClr val="2C2A29"/>
    <a:srgbClr val="EDEFEE"/>
    <a:srgbClr val="BBBCBC"/>
    <a:srgbClr val="372E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9904"/>
    <p:restoredTop sz="94621"/>
  </p:normalViewPr>
  <p:slideViewPr>
    <p:cSldViewPr snapToGrid="0">
      <p:cViewPr varScale="1">
        <p:scale>
          <a:sx n="107" d="100"/>
          <a:sy n="107" d="100"/>
        </p:scale>
        <p:origin x="1392" y="108"/>
      </p:cViewPr>
      <p:guideLst>
        <p:guide orient="horz" pos="3936"/>
        <p:guide pos="384"/>
        <p:guide orient="horz" pos="278"/>
        <p:guide pos="7287"/>
        <p:guide orient="horz" pos="4176"/>
        <p:guide orient="horz" pos="640"/>
        <p:guide pos="5133"/>
        <p:guide pos="2525"/>
        <p:guide pos="2774"/>
        <p:guide pos="4906"/>
        <p:guide pos="3840"/>
        <p:guide orient="horz" pos="799"/>
        <p:guide orient="horz" pos="981"/>
        <p:guide orient="horz" pos="3264"/>
        <p:guide orient="horz" pos="1253"/>
      </p:guideLst>
    </p:cSldViewPr>
  </p:slideViewPr>
  <p:notesTextViewPr>
    <p:cViewPr>
      <p:scale>
        <a:sx n="100" d="100"/>
        <a:sy n="100" d="100"/>
      </p:scale>
      <p:origin x="0" y="0"/>
    </p:cViewPr>
  </p:notesTextViewPr>
  <p:sorterViewPr>
    <p:cViewPr>
      <p:scale>
        <a:sx n="66" d="100"/>
        <a:sy n="66" d="100"/>
      </p:scale>
      <p:origin x="0" y="2976"/>
    </p:cViewPr>
  </p:sorterViewPr>
  <p:notesViewPr>
    <p:cSldViewPr snapToGrid="0" showGuides="1">
      <p:cViewPr varScale="1">
        <p:scale>
          <a:sx n="152" d="100"/>
          <a:sy n="152" d="100"/>
        </p:scale>
        <p:origin x="192" y="2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ham, Kirstie" userId="800fb4cf-5c9a-4534-bd08-1fc0ffd5cbd3" providerId="ADAL" clId="{A1800C92-DC3E-4567-98A1-8819A3B1A003}"/>
    <pc:docChg chg="custSel delSld modSld">
      <pc:chgData name="Graham, Kirstie" userId="800fb4cf-5c9a-4534-bd08-1fc0ffd5cbd3" providerId="ADAL" clId="{A1800C92-DC3E-4567-98A1-8819A3B1A003}" dt="2022-05-26T15:11:10.135" v="379" actId="404"/>
      <pc:docMkLst>
        <pc:docMk/>
      </pc:docMkLst>
      <pc:sldChg chg="modSp mod">
        <pc:chgData name="Graham, Kirstie" userId="800fb4cf-5c9a-4534-bd08-1fc0ffd5cbd3" providerId="ADAL" clId="{A1800C92-DC3E-4567-98A1-8819A3B1A003}" dt="2022-05-26T15:07:05.429" v="9" actId="20577"/>
        <pc:sldMkLst>
          <pc:docMk/>
          <pc:sldMk cId="72572234" sldId="329"/>
        </pc:sldMkLst>
        <pc:spChg chg="mod">
          <ac:chgData name="Graham, Kirstie" userId="800fb4cf-5c9a-4534-bd08-1fc0ffd5cbd3" providerId="ADAL" clId="{A1800C92-DC3E-4567-98A1-8819A3B1A003}" dt="2022-05-26T15:07:05.429" v="9" actId="20577"/>
          <ac:spMkLst>
            <pc:docMk/>
            <pc:sldMk cId="72572234" sldId="329"/>
            <ac:spMk id="2" creationId="{00000000-0000-0000-0000-000000000000}"/>
          </ac:spMkLst>
        </pc:spChg>
      </pc:sldChg>
      <pc:sldChg chg="modSp mod">
        <pc:chgData name="Graham, Kirstie" userId="800fb4cf-5c9a-4534-bd08-1fc0ffd5cbd3" providerId="ADAL" clId="{A1800C92-DC3E-4567-98A1-8819A3B1A003}" dt="2022-05-26T15:11:10.135" v="379" actId="404"/>
        <pc:sldMkLst>
          <pc:docMk/>
          <pc:sldMk cId="629549990" sldId="337"/>
        </pc:sldMkLst>
        <pc:spChg chg="mod">
          <ac:chgData name="Graham, Kirstie" userId="800fb4cf-5c9a-4534-bd08-1fc0ffd5cbd3" providerId="ADAL" clId="{A1800C92-DC3E-4567-98A1-8819A3B1A003}" dt="2022-05-26T15:11:10.135" v="379" actId="404"/>
          <ac:spMkLst>
            <pc:docMk/>
            <pc:sldMk cId="629549990" sldId="337"/>
            <ac:spMk id="2" creationId="{00000000-0000-0000-0000-000000000000}"/>
          </ac:spMkLst>
        </pc:spChg>
      </pc:sldChg>
      <pc:sldChg chg="modSp mod">
        <pc:chgData name="Graham, Kirstie" userId="800fb4cf-5c9a-4534-bd08-1fc0ffd5cbd3" providerId="ADAL" clId="{A1800C92-DC3E-4567-98A1-8819A3B1A003}" dt="2022-05-26T15:10:57.863" v="373" actId="14100"/>
        <pc:sldMkLst>
          <pc:docMk/>
          <pc:sldMk cId="2393130473" sldId="442"/>
        </pc:sldMkLst>
        <pc:spChg chg="mod">
          <ac:chgData name="Graham, Kirstie" userId="800fb4cf-5c9a-4534-bd08-1fc0ffd5cbd3" providerId="ADAL" clId="{A1800C92-DC3E-4567-98A1-8819A3B1A003}" dt="2022-05-26T15:10:42.630" v="372" actId="1076"/>
          <ac:spMkLst>
            <pc:docMk/>
            <pc:sldMk cId="2393130473" sldId="442"/>
            <ac:spMk id="2" creationId="{AE295E75-8F17-4703-BC32-3B5F09406025}"/>
          </ac:spMkLst>
        </pc:spChg>
        <pc:spChg chg="mod">
          <ac:chgData name="Graham, Kirstie" userId="800fb4cf-5c9a-4534-bd08-1fc0ffd5cbd3" providerId="ADAL" clId="{A1800C92-DC3E-4567-98A1-8819A3B1A003}" dt="2022-05-26T15:10:57.863" v="373" actId="14100"/>
          <ac:spMkLst>
            <pc:docMk/>
            <pc:sldMk cId="2393130473" sldId="442"/>
            <ac:spMk id="4" creationId="{2E2C9B60-0BCD-4994-9C06-E07C2692D079}"/>
          </ac:spMkLst>
        </pc:spChg>
        <pc:picChg chg="mod">
          <ac:chgData name="Graham, Kirstie" userId="800fb4cf-5c9a-4534-bd08-1fc0ffd5cbd3" providerId="ADAL" clId="{A1800C92-DC3E-4567-98A1-8819A3B1A003}" dt="2022-05-26T15:08:05.641" v="141" actId="1076"/>
          <ac:picMkLst>
            <pc:docMk/>
            <pc:sldMk cId="2393130473" sldId="442"/>
            <ac:picMk id="3" creationId="{71287F77-C944-4E2C-9AD0-684C702396B9}"/>
          </ac:picMkLst>
        </pc:picChg>
      </pc:sldChg>
      <pc:sldChg chg="del">
        <pc:chgData name="Graham, Kirstie" userId="800fb4cf-5c9a-4534-bd08-1fc0ffd5cbd3" providerId="ADAL" clId="{A1800C92-DC3E-4567-98A1-8819A3B1A003}" dt="2022-05-26T15:07:15.611" v="10" actId="47"/>
        <pc:sldMkLst>
          <pc:docMk/>
          <pc:sldMk cId="720687845" sldId="4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01543" cy="341458"/>
          </a:xfrm>
          <a:prstGeom prst="rect">
            <a:avLst/>
          </a:prstGeom>
        </p:spPr>
        <p:txBody>
          <a:bodyPr vert="horz" lIns="91440" tIns="45720" rIns="91440" bIns="45720" rtlCol="0"/>
          <a:lstStyle>
            <a:lvl1pPr algn="l">
              <a:defRPr sz="1200"/>
            </a:lvl1pPr>
          </a:lstStyle>
          <a:p>
            <a:endParaRPr lang="es-ES_tradnl"/>
          </a:p>
        </p:txBody>
      </p:sp>
      <p:sp>
        <p:nvSpPr>
          <p:cNvPr id="4" name="Marcador de pie de página 3"/>
          <p:cNvSpPr>
            <a:spLocks noGrp="1"/>
          </p:cNvSpPr>
          <p:nvPr>
            <p:ph type="ftr" sz="quarter" idx="2"/>
          </p:nvPr>
        </p:nvSpPr>
        <p:spPr>
          <a:xfrm>
            <a:off x="0" y="6456219"/>
            <a:ext cx="4301543" cy="34145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5623372" y="6456219"/>
            <a:ext cx="4301543" cy="341457"/>
          </a:xfrm>
          <a:prstGeom prst="rect">
            <a:avLst/>
          </a:prstGeom>
        </p:spPr>
        <p:txBody>
          <a:bodyPr vert="horz" lIns="91440" tIns="45720" rIns="91440" bIns="45720" rtlCol="0" anchor="b"/>
          <a:lstStyle>
            <a:lvl1pPr algn="r">
              <a:defRPr sz="1200"/>
            </a:lvl1pPr>
          </a:lstStyle>
          <a:p>
            <a:fld id="{EB66794A-FC88-6849-9967-E36B9CAF684F}" type="slidenum">
              <a:rPr lang="es-ES_tradnl" smtClean="0"/>
              <a:t>‹#›</a:t>
            </a:fld>
            <a:endParaRPr lang="es-ES_tradnl"/>
          </a:p>
        </p:txBody>
      </p:sp>
    </p:spTree>
    <p:extLst>
      <p:ext uri="{BB962C8B-B14F-4D97-AF65-F5344CB8AC3E}">
        <p14:creationId xmlns:p14="http://schemas.microsoft.com/office/powerpoint/2010/main" val="239835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01543" cy="34145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5623372" y="0"/>
            <a:ext cx="4301543" cy="341458"/>
          </a:xfrm>
          <a:prstGeom prst="rect">
            <a:avLst/>
          </a:prstGeom>
        </p:spPr>
        <p:txBody>
          <a:bodyPr vert="horz" lIns="91440" tIns="45720" rIns="91440" bIns="45720" rtlCol="0"/>
          <a:lstStyle>
            <a:lvl1pPr algn="r">
              <a:defRPr sz="1200"/>
            </a:lvl1pPr>
          </a:lstStyle>
          <a:p>
            <a:fld id="{6EE059F4-790A-3F48-B8B4-3CC36ADB0703}" type="datetimeFigureOut">
              <a:rPr lang="es-ES_tradnl" smtClean="0"/>
              <a:t>26/05/2022</a:t>
            </a:fld>
            <a:endParaRPr lang="es-ES_tradnl"/>
          </a:p>
        </p:txBody>
      </p:sp>
      <p:sp>
        <p:nvSpPr>
          <p:cNvPr id="4" name="Marcador de imagen de diapositiva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992664" y="3271382"/>
            <a:ext cx="7941310" cy="2676584"/>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6456219"/>
            <a:ext cx="4301543" cy="34145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5623372" y="6456219"/>
            <a:ext cx="4301543" cy="341457"/>
          </a:xfrm>
          <a:prstGeom prst="rect">
            <a:avLst/>
          </a:prstGeom>
        </p:spPr>
        <p:txBody>
          <a:bodyPr vert="horz" lIns="91440" tIns="45720" rIns="91440" bIns="45720" rtlCol="0" anchor="b"/>
          <a:lstStyle>
            <a:lvl1pPr algn="r">
              <a:defRPr sz="1200"/>
            </a:lvl1pPr>
          </a:lstStyle>
          <a:p>
            <a:fld id="{BEFBB480-D155-DE4A-9309-2F8424D0DA8C}" type="slidenum">
              <a:rPr lang="es-ES_tradnl" smtClean="0"/>
              <a:t>‹#›</a:t>
            </a:fld>
            <a:endParaRPr lang="es-ES_tradnl"/>
          </a:p>
        </p:txBody>
      </p:sp>
    </p:spTree>
    <p:extLst>
      <p:ext uri="{BB962C8B-B14F-4D97-AF65-F5344CB8AC3E}">
        <p14:creationId xmlns:p14="http://schemas.microsoft.com/office/powerpoint/2010/main" val="1462008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2</a:t>
            </a:fld>
            <a:endParaRPr lang="es-ES_tradnl"/>
          </a:p>
        </p:txBody>
      </p:sp>
    </p:spTree>
    <p:extLst>
      <p:ext uri="{BB962C8B-B14F-4D97-AF65-F5344CB8AC3E}">
        <p14:creationId xmlns:p14="http://schemas.microsoft.com/office/powerpoint/2010/main" val="304788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3</a:t>
            </a:fld>
            <a:endParaRPr lang="es-ES_tradnl"/>
          </a:p>
        </p:txBody>
      </p:sp>
    </p:spTree>
    <p:extLst>
      <p:ext uri="{BB962C8B-B14F-4D97-AF65-F5344CB8AC3E}">
        <p14:creationId xmlns:p14="http://schemas.microsoft.com/office/powerpoint/2010/main" val="3140199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4</a:t>
            </a:fld>
            <a:endParaRPr lang="es-ES_tradnl"/>
          </a:p>
        </p:txBody>
      </p:sp>
    </p:spTree>
    <p:extLst>
      <p:ext uri="{BB962C8B-B14F-4D97-AF65-F5344CB8AC3E}">
        <p14:creationId xmlns:p14="http://schemas.microsoft.com/office/powerpoint/2010/main" val="2583269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7</a:t>
            </a:fld>
            <a:endParaRPr lang="es-ES_tradnl"/>
          </a:p>
        </p:txBody>
      </p:sp>
    </p:spTree>
    <p:extLst>
      <p:ext uri="{BB962C8B-B14F-4D97-AF65-F5344CB8AC3E}">
        <p14:creationId xmlns:p14="http://schemas.microsoft.com/office/powerpoint/2010/main" val="3581664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8</a:t>
            </a:fld>
            <a:endParaRPr lang="es-ES_tradnl"/>
          </a:p>
        </p:txBody>
      </p:sp>
    </p:spTree>
    <p:extLst>
      <p:ext uri="{BB962C8B-B14F-4D97-AF65-F5344CB8AC3E}">
        <p14:creationId xmlns:p14="http://schemas.microsoft.com/office/powerpoint/2010/main" val="948601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9</a:t>
            </a:fld>
            <a:endParaRPr lang="es-ES_tradnl"/>
          </a:p>
        </p:txBody>
      </p:sp>
    </p:spTree>
    <p:extLst>
      <p:ext uri="{BB962C8B-B14F-4D97-AF65-F5344CB8AC3E}">
        <p14:creationId xmlns:p14="http://schemas.microsoft.com/office/powerpoint/2010/main" val="1386246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10</a:t>
            </a:fld>
            <a:endParaRPr lang="es-ES_tradnl"/>
          </a:p>
        </p:txBody>
      </p:sp>
    </p:spTree>
    <p:extLst>
      <p:ext uri="{BB962C8B-B14F-4D97-AF65-F5344CB8AC3E}">
        <p14:creationId xmlns:p14="http://schemas.microsoft.com/office/powerpoint/2010/main" val="1396989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Do you know your assembly point number?</a:t>
            </a:r>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11</a:t>
            </a:fld>
            <a:endParaRPr lang="es-ES_tradnl"/>
          </a:p>
        </p:txBody>
      </p:sp>
    </p:spTree>
    <p:extLst>
      <p:ext uri="{BB962C8B-B14F-4D97-AF65-F5344CB8AC3E}">
        <p14:creationId xmlns:p14="http://schemas.microsoft.com/office/powerpoint/2010/main" val="3818327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Ensure you tell everyone to be aware of there nearest fire exit at all time. This is more than likely not the way you entered the building.</a:t>
            </a:r>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12</a:t>
            </a:fld>
            <a:endParaRPr lang="es-ES_tradnl"/>
          </a:p>
        </p:txBody>
      </p:sp>
    </p:spTree>
    <p:extLst>
      <p:ext uri="{BB962C8B-B14F-4D97-AF65-F5344CB8AC3E}">
        <p14:creationId xmlns:p14="http://schemas.microsoft.com/office/powerpoint/2010/main" val="3647882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13</a:t>
            </a:fld>
            <a:endParaRPr lang="es-ES_tradnl"/>
          </a:p>
        </p:txBody>
      </p:sp>
    </p:spTree>
    <p:extLst>
      <p:ext uri="{BB962C8B-B14F-4D97-AF65-F5344CB8AC3E}">
        <p14:creationId xmlns:p14="http://schemas.microsoft.com/office/powerpoint/2010/main" val="1870414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14</a:t>
            </a:fld>
            <a:endParaRPr lang="es-ES_tradnl"/>
          </a:p>
        </p:txBody>
      </p:sp>
    </p:spTree>
    <p:extLst>
      <p:ext uri="{BB962C8B-B14F-4D97-AF65-F5344CB8AC3E}">
        <p14:creationId xmlns:p14="http://schemas.microsoft.com/office/powerpoint/2010/main" val="3299653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15</a:t>
            </a:fld>
            <a:endParaRPr lang="es-ES_tradnl"/>
          </a:p>
        </p:txBody>
      </p:sp>
    </p:spTree>
    <p:extLst>
      <p:ext uri="{BB962C8B-B14F-4D97-AF65-F5344CB8AC3E}">
        <p14:creationId xmlns:p14="http://schemas.microsoft.com/office/powerpoint/2010/main" val="1226830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16</a:t>
            </a:fld>
            <a:endParaRPr lang="es-ES_tradnl"/>
          </a:p>
        </p:txBody>
      </p:sp>
    </p:spTree>
    <p:extLst>
      <p:ext uri="{BB962C8B-B14F-4D97-AF65-F5344CB8AC3E}">
        <p14:creationId xmlns:p14="http://schemas.microsoft.com/office/powerpoint/2010/main" val="289191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17</a:t>
            </a:fld>
            <a:endParaRPr lang="es-ES_tradnl"/>
          </a:p>
        </p:txBody>
      </p:sp>
    </p:spTree>
    <p:extLst>
      <p:ext uri="{BB962C8B-B14F-4D97-AF65-F5344CB8AC3E}">
        <p14:creationId xmlns:p14="http://schemas.microsoft.com/office/powerpoint/2010/main" val="3156493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18</a:t>
            </a:fld>
            <a:endParaRPr lang="es-ES_tradnl"/>
          </a:p>
        </p:txBody>
      </p:sp>
    </p:spTree>
    <p:extLst>
      <p:ext uri="{BB962C8B-B14F-4D97-AF65-F5344CB8AC3E}">
        <p14:creationId xmlns:p14="http://schemas.microsoft.com/office/powerpoint/2010/main" val="1111291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19</a:t>
            </a:fld>
            <a:endParaRPr lang="es-ES_tradnl"/>
          </a:p>
        </p:txBody>
      </p:sp>
    </p:spTree>
    <p:extLst>
      <p:ext uri="{BB962C8B-B14F-4D97-AF65-F5344CB8AC3E}">
        <p14:creationId xmlns:p14="http://schemas.microsoft.com/office/powerpoint/2010/main" val="920150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20</a:t>
            </a:fld>
            <a:endParaRPr lang="es-ES_tradnl"/>
          </a:p>
        </p:txBody>
      </p:sp>
    </p:spTree>
    <p:extLst>
      <p:ext uri="{BB962C8B-B14F-4D97-AF65-F5344CB8AC3E}">
        <p14:creationId xmlns:p14="http://schemas.microsoft.com/office/powerpoint/2010/main" val="1220711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21</a:t>
            </a:fld>
            <a:endParaRPr lang="es-ES_tradnl"/>
          </a:p>
        </p:txBody>
      </p:sp>
    </p:spTree>
    <p:extLst>
      <p:ext uri="{BB962C8B-B14F-4D97-AF65-F5344CB8AC3E}">
        <p14:creationId xmlns:p14="http://schemas.microsoft.com/office/powerpoint/2010/main" val="2412691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BEFBB480-D155-DE4A-9309-2F8424D0DA8C}" type="slidenum">
              <a:rPr lang="es-ES_tradnl" smtClean="0"/>
              <a:t>22</a:t>
            </a:fld>
            <a:endParaRPr lang="es-ES_tradnl"/>
          </a:p>
        </p:txBody>
      </p:sp>
    </p:spTree>
    <p:extLst>
      <p:ext uri="{BB962C8B-B14F-4D97-AF65-F5344CB8AC3E}">
        <p14:creationId xmlns:p14="http://schemas.microsoft.com/office/powerpoint/2010/main" val="827075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out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p:cNvPicPr>
            <a:picLocks noChangeAspect="1"/>
          </p:cNvPicPr>
          <p:nvPr userDrawn="1"/>
        </p:nvPicPr>
        <p:blipFill>
          <a:blip r:embed="rId3"/>
          <a:stretch>
            <a:fillRect/>
          </a:stretch>
        </p:blipFill>
        <p:spPr>
          <a:xfrm>
            <a:off x="609600" y="1066801"/>
            <a:ext cx="2269914" cy="521275"/>
          </a:xfrm>
          <a:prstGeom prst="rect">
            <a:avLst/>
          </a:prstGeom>
        </p:spPr>
      </p:pic>
      <p:sp>
        <p:nvSpPr>
          <p:cNvPr id="11"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4742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out photo + Subtitle">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p:cNvPicPr>
            <a:picLocks noChangeAspect="1"/>
          </p:cNvPicPr>
          <p:nvPr userDrawn="1"/>
        </p:nvPicPr>
        <p:blipFill>
          <a:blip r:embed="rId3"/>
          <a:stretch>
            <a:fillRect/>
          </a:stretch>
        </p:blipFill>
        <p:spPr>
          <a:xfrm>
            <a:off x="609600" y="1066801"/>
            <a:ext cx="2269914" cy="521275"/>
          </a:xfrm>
          <a:prstGeom prst="rect">
            <a:avLst/>
          </a:prstGeom>
        </p:spPr>
      </p:pic>
      <p:sp>
        <p:nvSpPr>
          <p:cNvPr id="7"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873458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ith photo">
    <p:spTree>
      <p:nvGrpSpPr>
        <p:cNvPr id="1" name=""/>
        <p:cNvGrpSpPr/>
        <p:nvPr/>
      </p:nvGrpSpPr>
      <p:grpSpPr>
        <a:xfrm>
          <a:off x="0" y="0"/>
          <a:ext cx="0" cy="0"/>
          <a:chOff x="0" y="0"/>
          <a:chExt cx="0" cy="0"/>
        </a:xfrm>
      </p:grpSpPr>
      <p:sp>
        <p:nvSpPr>
          <p:cNvPr id="7" name="Picture Placeholder 5"/>
          <p:cNvSpPr>
            <a:spLocks noGrp="1"/>
          </p:cNvSpPr>
          <p:nvPr>
            <p:ph type="pic" sz="quarter" idx="13"/>
          </p:nvPr>
        </p:nvSpPr>
        <p:spPr>
          <a:xfrm>
            <a:off x="7789333" y="0"/>
            <a:ext cx="4402667"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pic>
        <p:nvPicPr>
          <p:cNvPr id="5" name="Imagen 4"/>
          <p:cNvPicPr>
            <a:picLocks noChangeAspect="1"/>
          </p:cNvPicPr>
          <p:nvPr userDrawn="1"/>
        </p:nvPicPr>
        <p:blipFill>
          <a:blip r:embed="rId2"/>
          <a:stretch>
            <a:fillRect/>
          </a:stretch>
        </p:blipFill>
        <p:spPr>
          <a:xfrm>
            <a:off x="10700983" y="6413604"/>
            <a:ext cx="881417" cy="202413"/>
          </a:xfrm>
          <a:prstGeom prst="rect">
            <a:avLst/>
          </a:prstGeom>
        </p:spPr>
      </p:pic>
      <p:sp>
        <p:nvSpPr>
          <p:cNvPr id="6" name="Rectángulo 5"/>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p:cNvPicPr>
            <a:picLocks noChangeAspect="1"/>
          </p:cNvPicPr>
          <p:nvPr userDrawn="1"/>
        </p:nvPicPr>
        <p:blipFill>
          <a:blip r:embed="rId3"/>
          <a:stretch>
            <a:fillRect/>
          </a:stretch>
        </p:blipFill>
        <p:spPr>
          <a:xfrm>
            <a:off x="609600" y="1066801"/>
            <a:ext cx="2269914" cy="521275"/>
          </a:xfrm>
          <a:prstGeom prst="rect">
            <a:avLst/>
          </a:prstGeom>
        </p:spPr>
      </p:pic>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11958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ith photo Cover without photo + Subtitle">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7789333" y="0"/>
            <a:ext cx="4402667"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pic>
        <p:nvPicPr>
          <p:cNvPr id="14" name="Imagen 13"/>
          <p:cNvPicPr>
            <a:picLocks noChangeAspect="1"/>
          </p:cNvPicPr>
          <p:nvPr userDrawn="1"/>
        </p:nvPicPr>
        <p:blipFill>
          <a:blip r:embed="rId2"/>
          <a:stretch>
            <a:fillRect/>
          </a:stretch>
        </p:blipFill>
        <p:spPr>
          <a:xfrm>
            <a:off x="10700983" y="6413604"/>
            <a:ext cx="881417" cy="202413"/>
          </a:xfrm>
          <a:prstGeom prst="rect">
            <a:avLst/>
          </a:prstGeom>
        </p:spPr>
      </p:pic>
      <p:sp>
        <p:nvSpPr>
          <p:cNvPr id="15" name="Rectángulo 14"/>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17" name="Imagen 16"/>
          <p:cNvPicPr>
            <a:picLocks noChangeAspect="1"/>
          </p:cNvPicPr>
          <p:nvPr userDrawn="1"/>
        </p:nvPicPr>
        <p:blipFill>
          <a:blip r:embed="rId3"/>
          <a:stretch>
            <a:fillRect/>
          </a:stretch>
        </p:blipFill>
        <p:spPr>
          <a:xfrm>
            <a:off x="609600" y="1066801"/>
            <a:ext cx="2269914" cy="521275"/>
          </a:xfrm>
          <a:prstGeom prst="rect">
            <a:avLst/>
          </a:prstGeom>
        </p:spPr>
      </p:pic>
      <p:sp>
        <p:nvSpPr>
          <p:cNvPr id="8"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9048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Intern Presentation 01">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8235" y="2527759"/>
            <a:ext cx="4497096" cy="1030869"/>
          </a:xfrm>
          <a:prstGeom prst="rect">
            <a:avLst/>
          </a:prstGeom>
        </p:spPr>
      </p:pic>
      <p:sp>
        <p:nvSpPr>
          <p:cNvPr id="10"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8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13" name="Marcador de texto 23"/>
          <p:cNvSpPr>
            <a:spLocks noGrp="1"/>
          </p:cNvSpPr>
          <p:nvPr>
            <p:ph type="body" sz="quarter" idx="22" hasCustomPrompt="1"/>
          </p:nvPr>
        </p:nvSpPr>
        <p:spPr>
          <a:xfrm>
            <a:off x="3139141" y="4736851"/>
            <a:ext cx="5835526" cy="410384"/>
          </a:xfrm>
          <a:prstGeom prst="rect">
            <a:avLst/>
          </a:prstGeom>
        </p:spPr>
        <p:txBody>
          <a:bodyPr/>
          <a:lstStyle>
            <a:lvl1pPr algn="ctr">
              <a:defRPr lang="es-ES_tradnl" sz="18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5571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Intern Presentation 02">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382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8235" y="2527759"/>
            <a:ext cx="4497096" cy="1030869"/>
          </a:xfrm>
          <a:prstGeom prst="rect">
            <a:avLst/>
          </a:prstGeom>
        </p:spPr>
      </p:pic>
      <p:sp>
        <p:nvSpPr>
          <p:cNvPr id="6"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8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8" name="Marcador de texto 23"/>
          <p:cNvSpPr>
            <a:spLocks noGrp="1"/>
          </p:cNvSpPr>
          <p:nvPr>
            <p:ph type="body" sz="quarter" idx="22" hasCustomPrompt="1"/>
          </p:nvPr>
        </p:nvSpPr>
        <p:spPr>
          <a:xfrm>
            <a:off x="3139141" y="4736851"/>
            <a:ext cx="5835526" cy="410384"/>
          </a:xfrm>
          <a:prstGeom prst="rect">
            <a:avLst/>
          </a:prstGeom>
        </p:spPr>
        <p:txBody>
          <a:bodyPr/>
          <a:lstStyle>
            <a:lvl1pPr algn="ctr">
              <a:defRPr lang="es-ES_tradnl" sz="18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6497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ex 01">
    <p:spTree>
      <p:nvGrpSpPr>
        <p:cNvPr id="1" name=""/>
        <p:cNvGrpSpPr/>
        <p:nvPr/>
      </p:nvGrpSpPr>
      <p:grpSpPr>
        <a:xfrm>
          <a:off x="0" y="0"/>
          <a:ext cx="0" cy="0"/>
          <a:chOff x="0" y="0"/>
          <a:chExt cx="0" cy="0"/>
        </a:xfrm>
      </p:grpSpPr>
      <p:sp>
        <p:nvSpPr>
          <p:cNvPr id="3" name="Rectángulo 2"/>
          <p:cNvSpPr/>
          <p:nvPr userDrawn="1"/>
        </p:nvSpPr>
        <p:spPr>
          <a:xfrm>
            <a:off x="8153400" y="0"/>
            <a:ext cx="4043362" cy="69342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2"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cxnSp>
        <p:nvCxnSpPr>
          <p:cNvPr id="17" name="Conector recto 1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8" name="Rectángulo 1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Tree>
    <p:extLst>
      <p:ext uri="{BB962C8B-B14F-4D97-AF65-F5344CB8AC3E}">
        <p14:creationId xmlns:p14="http://schemas.microsoft.com/office/powerpoint/2010/main" val="14933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ex 02 + photo">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2"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3"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cxnSp>
        <p:nvCxnSpPr>
          <p:cNvPr id="16" name="Conector recto 15"/>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14" name="Picture Placeholder 5"/>
          <p:cNvSpPr>
            <a:spLocks noGrp="1"/>
          </p:cNvSpPr>
          <p:nvPr>
            <p:ph type="pic" sz="quarter" idx="13"/>
          </p:nvPr>
        </p:nvSpPr>
        <p:spPr>
          <a:xfrm>
            <a:off x="8152108" y="0"/>
            <a:ext cx="4039892"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38749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ex 03 + photo">
    <p:spTree>
      <p:nvGrpSpPr>
        <p:cNvPr id="1" name=""/>
        <p:cNvGrpSpPr/>
        <p:nvPr/>
      </p:nvGrpSpPr>
      <p:grpSpPr>
        <a:xfrm>
          <a:off x="0" y="0"/>
          <a:ext cx="0" cy="0"/>
          <a:chOff x="0" y="0"/>
          <a:chExt cx="0" cy="0"/>
        </a:xfrm>
      </p:grpSpPr>
      <p:sp>
        <p:nvSpPr>
          <p:cNvPr id="4" name="Rectángulo 3"/>
          <p:cNvSpPr/>
          <p:nvPr userDrawn="1"/>
        </p:nvSpPr>
        <p:spPr>
          <a:xfrm>
            <a:off x="4031675" y="0"/>
            <a:ext cx="816032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0" name="Rectángulo 9"/>
          <p:cNvSpPr/>
          <p:nvPr userDrawn="1"/>
        </p:nvSpPr>
        <p:spPr>
          <a:xfrm>
            <a:off x="4272916" y="560458"/>
            <a:ext cx="5500688" cy="830997"/>
          </a:xfrm>
          <a:prstGeom prst="rect">
            <a:avLst/>
          </a:prstGeom>
        </p:spPr>
        <p:txBody>
          <a:bodyPr wrap="square">
            <a:spAutoFit/>
          </a:bodyPr>
          <a:lstStyle/>
          <a:p>
            <a:pPr>
              <a:lnSpc>
                <a:spcPct val="200000"/>
              </a:lnSpc>
            </a:pPr>
            <a:r>
              <a:rPr lang="es-ES" sz="2400" b="1" dirty="0" err="1">
                <a:solidFill>
                  <a:schemeClr val="bg1"/>
                </a:solidFill>
                <a:latin typeface="Century Gothic"/>
                <a:cs typeface="Century Gothic"/>
              </a:rPr>
              <a:t>Index</a:t>
            </a:r>
            <a:endParaRPr lang="en-US" sz="2400" b="1" dirty="0">
              <a:solidFill>
                <a:schemeClr val="bg1"/>
              </a:solidFill>
              <a:latin typeface="Century Gothic"/>
              <a:cs typeface="Century Gothic"/>
            </a:endParaRPr>
          </a:p>
        </p:txBody>
      </p:sp>
      <p:sp>
        <p:nvSpPr>
          <p:cNvPr id="9" name="Marcador de texto 23"/>
          <p:cNvSpPr>
            <a:spLocks noGrp="1"/>
          </p:cNvSpPr>
          <p:nvPr>
            <p:ph type="body" sz="quarter" idx="20" hasCustomPrompt="1"/>
          </p:nvPr>
        </p:nvSpPr>
        <p:spPr>
          <a:xfrm>
            <a:off x="4273673" y="1638549"/>
            <a:ext cx="6648327"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endParaRPr lang="es-ES" dirty="0"/>
          </a:p>
          <a:p>
            <a:pPr lvl="0"/>
            <a:endParaRPr lang="es-ES" dirty="0"/>
          </a:p>
        </p:txBody>
      </p:sp>
      <p:sp>
        <p:nvSpPr>
          <p:cNvPr id="12" name="Marcador de texto 23"/>
          <p:cNvSpPr>
            <a:spLocks noGrp="1"/>
          </p:cNvSpPr>
          <p:nvPr>
            <p:ph type="body" sz="quarter" idx="21" hasCustomPrompt="1"/>
          </p:nvPr>
        </p:nvSpPr>
        <p:spPr>
          <a:xfrm>
            <a:off x="110300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a:t>
            </a:r>
          </a:p>
        </p:txBody>
      </p:sp>
      <p:sp>
        <p:nvSpPr>
          <p:cNvPr id="8" name="Picture Placeholder 5"/>
          <p:cNvSpPr>
            <a:spLocks noGrp="1"/>
          </p:cNvSpPr>
          <p:nvPr>
            <p:ph type="pic" sz="quarter" idx="13"/>
          </p:nvPr>
        </p:nvSpPr>
        <p:spPr>
          <a:xfrm>
            <a:off x="0" y="0"/>
            <a:ext cx="4039892"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2037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01">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8" name="Marcador de texto 23"/>
          <p:cNvSpPr>
            <a:spLocks noGrp="1"/>
          </p:cNvSpPr>
          <p:nvPr>
            <p:ph type="body" sz="quarter" idx="11" hasCustomPrompt="1"/>
          </p:nvPr>
        </p:nvSpPr>
        <p:spPr>
          <a:xfrm>
            <a:off x="538995" y="2660006"/>
            <a:ext cx="6480369" cy="890018"/>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Tree>
    <p:extLst>
      <p:ext uri="{BB962C8B-B14F-4D97-AF65-F5344CB8AC3E}">
        <p14:creationId xmlns:p14="http://schemas.microsoft.com/office/powerpoint/2010/main" val="1316118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02 + Subtitle">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7" name="Marcador de texto 23"/>
          <p:cNvSpPr>
            <a:spLocks noGrp="1"/>
          </p:cNvSpPr>
          <p:nvPr>
            <p:ph type="body" sz="quarter" idx="11" hasCustomPrompt="1"/>
          </p:nvPr>
        </p:nvSpPr>
        <p:spPr>
          <a:xfrm>
            <a:off x="538995" y="2660006"/>
            <a:ext cx="6480369" cy="890018"/>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
        <p:nvSpPr>
          <p:cNvPr id="8" name="Marcador de texto 23"/>
          <p:cNvSpPr>
            <a:spLocks noGrp="1"/>
          </p:cNvSpPr>
          <p:nvPr>
            <p:ph type="body" sz="quarter" idx="14" hasCustomPrompt="1"/>
          </p:nvPr>
        </p:nvSpPr>
        <p:spPr>
          <a:xfrm>
            <a:off x="538996" y="3732676"/>
            <a:ext cx="6480369" cy="624171"/>
          </a:xfrm>
          <a:prstGeom prst="rect">
            <a:avLst/>
          </a:prstGeom>
        </p:spPr>
        <p:txBody>
          <a:bodyPr/>
          <a:lstStyle>
            <a:lvl1pPr>
              <a:defRPr lang="es-ES_tradnl" sz="2000" kern="1200" dirty="0" smtClean="0">
                <a:solidFill>
                  <a:srgbClr val="FFFFFF"/>
                </a:solidFill>
                <a:latin typeface="Century Gothic" charset="0"/>
                <a:ea typeface="Century Gothic" charset="0"/>
                <a:cs typeface="Century Gothic" charset="0"/>
              </a:defRPr>
            </a:lvl1pPr>
          </a:lstStyle>
          <a:p>
            <a:r>
              <a:rPr lang="es-ES_tradnl" dirty="0" err="1">
                <a:solidFill>
                  <a:srgbClr val="FFFFFF"/>
                </a:solidFill>
                <a:latin typeface="Century Gothic" charset="0"/>
                <a:ea typeface="Century Gothic" charset="0"/>
                <a:cs typeface="Century Gothic" charset="0"/>
              </a:rPr>
              <a:t>Put</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here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your</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subtitle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a:t>
            </a:r>
            <a:r>
              <a:rPr lang="es-ES_tradnl" baseline="0" dirty="0">
                <a:solidFill>
                  <a:srgbClr val="FFFFFF"/>
                </a:solidFill>
                <a:latin typeface="Century Gothic" charset="0"/>
                <a:ea typeface="Century Gothic" charset="0"/>
                <a:cs typeface="Century Gothic" charset="0"/>
              </a:rPr>
              <a:t> can </a:t>
            </a:r>
            <a:r>
              <a:rPr lang="es-ES_tradnl" baseline="0" dirty="0" err="1">
                <a:solidFill>
                  <a:srgbClr val="FFFFFF"/>
                </a:solidFill>
                <a:latin typeface="Century Gothic" charset="0"/>
                <a:ea typeface="Century Gothic" charset="0"/>
                <a:cs typeface="Century Gothic" charset="0"/>
              </a:rPr>
              <a:t>fill</a:t>
            </a:r>
            <a:r>
              <a:rPr lang="es-ES_tradnl" baseline="0" dirty="0">
                <a:solidFill>
                  <a:srgbClr val="FFFFFF"/>
                </a:solidFill>
                <a:latin typeface="Century Gothic" charset="0"/>
                <a:ea typeface="Century Gothic" charset="0"/>
                <a:cs typeface="Century Gothic" charset="0"/>
              </a:rPr>
              <a:t> up </a:t>
            </a:r>
            <a:r>
              <a:rPr lang="es-ES_tradnl" baseline="0" dirty="0" err="1">
                <a:solidFill>
                  <a:srgbClr val="FFFFFF"/>
                </a:solidFill>
                <a:latin typeface="Century Gothic" charset="0"/>
                <a:ea typeface="Century Gothic" charset="0"/>
                <a:cs typeface="Century Gothic" charset="0"/>
              </a:rPr>
              <a:t>two</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lines</a:t>
            </a:r>
            <a:r>
              <a:rPr lang="es-ES_tradnl" baseline="0" dirty="0">
                <a:solidFill>
                  <a:srgbClr val="FFFFFF"/>
                </a:solidFill>
                <a:latin typeface="Century Gothic" charset="0"/>
                <a:ea typeface="Century Gothic" charset="0"/>
                <a:cs typeface="Century Gothic" charset="0"/>
              </a:rPr>
              <a:t> in </a:t>
            </a:r>
            <a:r>
              <a:rPr lang="es-ES_tradnl" baseline="0" dirty="0" err="1">
                <a:solidFill>
                  <a:srgbClr val="FFFFFF"/>
                </a:solidFill>
                <a:latin typeface="Century Gothic" charset="0"/>
                <a:ea typeface="Century Gothic" charset="0"/>
                <a:cs typeface="Century Gothic" charset="0"/>
              </a:rPr>
              <a:t>this</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text</a:t>
            </a:r>
            <a:r>
              <a:rPr lang="es-ES_tradnl" baseline="0" dirty="0">
                <a:solidFill>
                  <a:srgbClr val="FFFFFF"/>
                </a:solidFill>
                <a:latin typeface="Century Gothic" charset="0"/>
                <a:ea typeface="Century Gothic" charset="0"/>
                <a:cs typeface="Century Gothic" charset="0"/>
              </a:rPr>
              <a:t> block</a:t>
            </a:r>
            <a:endParaRPr lang="es-ES_tradnl" dirty="0">
              <a:latin typeface="Century Gothic" charset="0"/>
              <a:ea typeface="Century Gothic" charset="0"/>
              <a:cs typeface="Century Gothic" charset="0"/>
            </a:endParaRPr>
          </a:p>
        </p:txBody>
      </p:sp>
    </p:spTree>
    <p:extLst>
      <p:ext uri="{BB962C8B-B14F-4D97-AF65-F5344CB8AC3E}">
        <p14:creationId xmlns:p14="http://schemas.microsoft.com/office/powerpoint/2010/main" val="1689742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section Slide">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609600" y="1562792"/>
            <a:ext cx="10972800" cy="2369127"/>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Marcador de texto 23"/>
          <p:cNvSpPr>
            <a:spLocks noGrp="1"/>
          </p:cNvSpPr>
          <p:nvPr>
            <p:ph type="body" sz="quarter" idx="11" hasCustomPrompt="1"/>
          </p:nvPr>
        </p:nvSpPr>
        <p:spPr>
          <a:xfrm>
            <a:off x="508000" y="4648200"/>
            <a:ext cx="11074400" cy="387178"/>
          </a:xfrm>
          <a:prstGeom prst="rect">
            <a:avLst/>
          </a:prstGeom>
        </p:spPr>
        <p:txBody>
          <a:bodyPr/>
          <a:lstStyle>
            <a:lvl1pPr>
              <a:defRPr lang="es-ES_tradnl" sz="24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4" hasCustomPrompt="1"/>
          </p:nvPr>
        </p:nvSpPr>
        <p:spPr>
          <a:xfrm>
            <a:off x="508000" y="5050034"/>
            <a:ext cx="11074400" cy="296882"/>
          </a:xfrm>
          <a:prstGeom prst="rect">
            <a:avLst/>
          </a:prstGeom>
        </p:spPr>
        <p:txBody>
          <a:bodyPr/>
          <a:lstStyle>
            <a:lvl1pPr>
              <a:defRPr lang="es-ES_tradnl" sz="20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a:stretch>
            <a:fillRect/>
          </a:stretch>
        </p:blipFill>
        <p:spPr>
          <a:xfrm>
            <a:off x="10700983" y="6413604"/>
            <a:ext cx="881417" cy="202413"/>
          </a:xfrm>
          <a:prstGeom prst="rect">
            <a:avLst/>
          </a:prstGeom>
        </p:spPr>
      </p:pic>
      <p:cxnSp>
        <p:nvCxnSpPr>
          <p:cNvPr id="17" name="Conector recto 1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8" name="Rectángulo 1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9" name="Marcador de texto 23"/>
          <p:cNvSpPr>
            <a:spLocks noGrp="1"/>
          </p:cNvSpPr>
          <p:nvPr>
            <p:ph type="body" sz="quarter" idx="15" hasCustomPrompt="1"/>
          </p:nvPr>
        </p:nvSpPr>
        <p:spPr>
          <a:xfrm>
            <a:off x="508000" y="5545977"/>
            <a:ext cx="11074400" cy="253350"/>
          </a:xfrm>
          <a:prstGeom prst="rect">
            <a:avLst/>
          </a:prstGeom>
        </p:spPr>
        <p:txBody>
          <a:bodyPr/>
          <a:lstStyle>
            <a:lvl1pPr>
              <a:defRPr lang="es-ES_tradnl" sz="1600" b="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66784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Slide 01">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8" hasCustomPrompt="1"/>
          </p:nvPr>
        </p:nvSpPr>
        <p:spPr>
          <a:xfrm>
            <a:off x="548341" y="1062816"/>
            <a:ext cx="5192059" cy="3813985"/>
          </a:xfrm>
          <a:prstGeom prst="rect">
            <a:avLst/>
          </a:prstGeom>
        </p:spPr>
        <p:txBody>
          <a:bodyPr/>
          <a:lstStyle>
            <a:lvl1pPr>
              <a:defRPr lang="es-ES_tradnl" sz="28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Tree>
    <p:extLst>
      <p:ext uri="{BB962C8B-B14F-4D97-AF65-F5344CB8AC3E}">
        <p14:creationId xmlns:p14="http://schemas.microsoft.com/office/powerpoint/2010/main" val="256772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roduction Slide 02">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8" hasCustomPrompt="1"/>
          </p:nvPr>
        </p:nvSpPr>
        <p:spPr>
          <a:xfrm>
            <a:off x="548341" y="1062816"/>
            <a:ext cx="7247306" cy="3813985"/>
          </a:xfrm>
          <a:prstGeom prst="rect">
            <a:avLst/>
          </a:prstGeom>
        </p:spPr>
        <p:txBody>
          <a:bodyPr/>
          <a:lstStyle>
            <a:lvl1pPr>
              <a:defRPr lang="es-ES_tradnl" sz="28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68103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eatured quote 01">
    <p:spTree>
      <p:nvGrpSpPr>
        <p:cNvPr id="1" name=""/>
        <p:cNvGrpSpPr/>
        <p:nvPr/>
      </p:nvGrpSpPr>
      <p:grpSpPr>
        <a:xfrm>
          <a:off x="0" y="0"/>
          <a:ext cx="0" cy="0"/>
          <a:chOff x="0" y="0"/>
          <a:chExt cx="0" cy="0"/>
        </a:xfrm>
      </p:grpSpPr>
      <p:sp>
        <p:nvSpPr>
          <p:cNvPr id="3" name="Rectángulo 2"/>
          <p:cNvSpPr/>
          <p:nvPr userDrawn="1"/>
        </p:nvSpPr>
        <p:spPr>
          <a:xfrm>
            <a:off x="6118412" y="0"/>
            <a:ext cx="6073588"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486572"/>
            <a:ext cx="5192059" cy="4718573"/>
          </a:xfrm>
          <a:prstGeom prst="rect">
            <a:avLst/>
          </a:prstGeom>
        </p:spPr>
        <p:txBody>
          <a:bodyPr/>
          <a:lstStyle>
            <a:lvl1pPr>
              <a:defRPr lang="es-ES_tradnl" sz="66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095164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eatured quote 02">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501431"/>
            <a:ext cx="5192059" cy="4702302"/>
          </a:xfrm>
          <a:prstGeom prst="rect">
            <a:avLst/>
          </a:prstGeom>
        </p:spPr>
        <p:txBody>
          <a:bodyPr/>
          <a:lstStyle>
            <a:lvl1pPr>
              <a:defRPr lang="es-ES_tradnl" sz="66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01740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eatured quote 03">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9" name="Rectángulo 8"/>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baseline="0" dirty="0">
                <a:solidFill>
                  <a:srgbClr val="B1AFB8"/>
                </a:solidFill>
                <a:latin typeface="Franklin Gothic Book" charset="0"/>
                <a:ea typeface="Franklin Gothic Book" charset="0"/>
                <a:cs typeface="Franklin Gothic Book" charset="0"/>
              </a:rPr>
              <a:t>Name of the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7" hasCustomPrompt="1"/>
          </p:nvPr>
        </p:nvSpPr>
        <p:spPr>
          <a:xfrm>
            <a:off x="548341" y="4060016"/>
            <a:ext cx="5381812" cy="1036917"/>
          </a:xfrm>
          <a:prstGeom prst="rect">
            <a:avLst/>
          </a:prstGeom>
        </p:spPr>
        <p:txBody>
          <a:bodyPr/>
          <a:lstStyle>
            <a:lvl1pPr>
              <a:defRPr lang="es-ES_tradnl" sz="32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10459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eatured quote 04">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0" y="33424"/>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Rectángulo 9"/>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8" hasCustomPrompt="1"/>
          </p:nvPr>
        </p:nvSpPr>
        <p:spPr>
          <a:xfrm>
            <a:off x="548341" y="1062817"/>
            <a:ext cx="5381812" cy="591172"/>
          </a:xfrm>
          <a:prstGeom prst="rect">
            <a:avLst/>
          </a:prstGeom>
        </p:spPr>
        <p:txBody>
          <a:bodyPr/>
          <a:lstStyle>
            <a:lvl1pPr>
              <a:defRPr lang="es-ES_tradnl" sz="3200" b="1" kern="1200" dirty="0" smtClean="0">
                <a:solidFill>
                  <a:schemeClr val="bg1"/>
                </a:solidFill>
                <a:latin typeface="Century Gothic" charset="0"/>
                <a:ea typeface="Century Gothic" charset="0"/>
                <a:cs typeface="Century Gothic" charset="0"/>
              </a:defRPr>
            </a:lvl1pPr>
          </a:lstStyle>
          <a:p>
            <a:pPr lvl="0"/>
            <a:r>
              <a:rPr lang="es-ES_tradnl" dirty="0"/>
              <a:t>CLICK TO MODIFY THE TEXT</a:t>
            </a:r>
          </a:p>
        </p:txBody>
      </p:sp>
      <p:sp>
        <p:nvSpPr>
          <p:cNvPr id="8" name="Marcador de texto 23"/>
          <p:cNvSpPr>
            <a:spLocks noGrp="1"/>
          </p:cNvSpPr>
          <p:nvPr>
            <p:ph type="body" sz="quarter" idx="19" hasCustomPrompt="1"/>
          </p:nvPr>
        </p:nvSpPr>
        <p:spPr>
          <a:xfrm>
            <a:off x="548341" y="1976718"/>
            <a:ext cx="5381812" cy="1036917"/>
          </a:xfrm>
          <a:prstGeom prst="rect">
            <a:avLst/>
          </a:prstGeom>
        </p:spPr>
        <p:txBody>
          <a:bodyPr/>
          <a:lstStyle>
            <a:lvl1pPr>
              <a:defRPr lang="es-ES_tradnl" sz="2800" b="1"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Marcador de texto 23"/>
          <p:cNvSpPr>
            <a:spLocks noGrp="1"/>
          </p:cNvSpPr>
          <p:nvPr>
            <p:ph type="body" sz="quarter" idx="20" hasCustomPrompt="1"/>
          </p:nvPr>
        </p:nvSpPr>
        <p:spPr>
          <a:xfrm>
            <a:off x="548341" y="4532655"/>
            <a:ext cx="5381812" cy="1036917"/>
          </a:xfrm>
          <a:prstGeom prst="rect">
            <a:avLst/>
          </a:prstGeom>
        </p:spPr>
        <p:txBody>
          <a:bodyPr/>
          <a:lstStyle>
            <a:lvl1pPr>
              <a:defRPr lang="es-ES_tradnl" sz="28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43819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eatured quote 05">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Marcador de texto 23"/>
          <p:cNvSpPr>
            <a:spLocks noGrp="1"/>
          </p:cNvSpPr>
          <p:nvPr>
            <p:ph type="body" sz="quarter" idx="18" hasCustomPrompt="1"/>
          </p:nvPr>
        </p:nvSpPr>
        <p:spPr>
          <a:xfrm>
            <a:off x="548340" y="2569882"/>
            <a:ext cx="11034059" cy="1612651"/>
          </a:xfrm>
          <a:prstGeom prst="rect">
            <a:avLst/>
          </a:prstGeom>
        </p:spPr>
        <p:txBody>
          <a:bodyPr/>
          <a:lstStyle>
            <a:lvl1pPr algn="ctr">
              <a:defRPr lang="es-ES_tradnl" sz="5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br>
              <a:rPr lang="es-ES_tradnl" dirty="0"/>
            </a:b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43411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Title Slide">
    <p:spTree>
      <p:nvGrpSpPr>
        <p:cNvPr id="1" name=""/>
        <p:cNvGrpSpPr/>
        <p:nvPr/>
      </p:nvGrpSpPr>
      <p:grpSpPr>
        <a:xfrm>
          <a:off x="0" y="0"/>
          <a:ext cx="0" cy="0"/>
          <a:chOff x="0" y="0"/>
          <a:chExt cx="0" cy="0"/>
        </a:xfrm>
      </p:grpSpPr>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9" name="Conector recto 8"/>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24"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object 2"/>
          <p:cNvSpPr/>
          <p:nvPr userDrawn="1"/>
        </p:nvSpPr>
        <p:spPr>
          <a:xfrm>
            <a:off x="604445" y="1395663"/>
            <a:ext cx="10980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Rectángulo 10"/>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pic>
        <p:nvPicPr>
          <p:cNvPr id="12" name="Imagen 11"/>
          <p:cNvPicPr>
            <a:picLocks noChangeAspect="1"/>
          </p:cNvPicPr>
          <p:nvPr userDrawn="1"/>
        </p:nvPicPr>
        <p:blipFill>
          <a:blip r:embed="rId2"/>
          <a:stretch>
            <a:fillRect/>
          </a:stretch>
        </p:blipFill>
        <p:spPr>
          <a:xfrm>
            <a:off x="10700983" y="6413604"/>
            <a:ext cx="881417" cy="202413"/>
          </a:xfrm>
          <a:prstGeom prst="rect">
            <a:avLst/>
          </a:prstGeom>
        </p:spPr>
      </p:pic>
      <p:sp>
        <p:nvSpPr>
          <p:cNvPr id="13"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Title and Subtitle Slide">
    <p:spTree>
      <p:nvGrpSpPr>
        <p:cNvPr id="1" name=""/>
        <p:cNvGrpSpPr/>
        <p:nvPr/>
      </p:nvGrpSpPr>
      <p:grpSpPr>
        <a:xfrm>
          <a:off x="0" y="0"/>
          <a:ext cx="0" cy="0"/>
          <a:chOff x="0" y="0"/>
          <a:chExt cx="0" cy="0"/>
        </a:xfrm>
      </p:grpSpPr>
      <p:sp>
        <p:nvSpPr>
          <p:cNvPr id="8"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13"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Title Slide + photo">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8146472" y="1995054"/>
            <a:ext cx="343592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5" name="Conector recto 14"/>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8" name="Imagen 17"/>
          <p:cNvPicPr>
            <a:picLocks noChangeAspect="1"/>
          </p:cNvPicPr>
          <p:nvPr userDrawn="1"/>
        </p:nvPicPr>
        <p:blipFill>
          <a:blip r:embed="rId2"/>
          <a:stretch>
            <a:fillRect/>
          </a:stretch>
        </p:blipFill>
        <p:spPr>
          <a:xfrm>
            <a:off x="10700983" y="6413604"/>
            <a:ext cx="881417" cy="202413"/>
          </a:xfrm>
          <a:prstGeom prst="rect">
            <a:avLst/>
          </a:prstGeom>
        </p:spPr>
      </p:pic>
      <p:sp>
        <p:nvSpPr>
          <p:cNvPr id="20"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3"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95663"/>
            <a:ext cx="10980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928102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Title and Subtitle Slide + photo">
    <p:spTree>
      <p:nvGrpSpPr>
        <p:cNvPr id="1" name=""/>
        <p:cNvGrpSpPr/>
        <p:nvPr/>
      </p:nvGrpSpPr>
      <p:grpSpPr>
        <a:xfrm>
          <a:off x="0" y="0"/>
          <a:ext cx="0" cy="0"/>
          <a:chOff x="0" y="0"/>
          <a:chExt cx="0" cy="0"/>
        </a:xfrm>
      </p:grpSpPr>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9"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0" name="Imagen 9"/>
          <p:cNvPicPr>
            <a:picLocks noChangeAspect="1"/>
          </p:cNvPicPr>
          <p:nvPr userDrawn="1"/>
        </p:nvPicPr>
        <p:blipFill>
          <a:blip r:embed="rId2"/>
          <a:stretch>
            <a:fillRect/>
          </a:stretch>
        </p:blipFill>
        <p:spPr>
          <a:xfrm>
            <a:off x="10700983" y="6413604"/>
            <a:ext cx="881417" cy="202413"/>
          </a:xfrm>
          <a:prstGeom prst="rect">
            <a:avLst/>
          </a:prstGeom>
        </p:spPr>
      </p:pic>
      <p:sp>
        <p:nvSpPr>
          <p:cNvPr id="13"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4"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8146472" y="1995054"/>
            <a:ext cx="343592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17122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1" name="Marcador de texto 23"/>
          <p:cNvSpPr>
            <a:spLocks noGrp="1"/>
          </p:cNvSpPr>
          <p:nvPr>
            <p:ph type="body" sz="quarter" idx="11" hasCustomPrompt="1"/>
          </p:nvPr>
        </p:nvSpPr>
        <p:spPr>
          <a:xfrm>
            <a:off x="508000"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3" name="Marcador de texto 23"/>
          <p:cNvSpPr>
            <a:spLocks noGrp="1"/>
          </p:cNvSpPr>
          <p:nvPr>
            <p:ph type="body" sz="quarter" idx="14" hasCustomPrompt="1"/>
          </p:nvPr>
        </p:nvSpPr>
        <p:spPr>
          <a:xfrm>
            <a:off x="510491"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6" hasCustomPrompt="1"/>
          </p:nvPr>
        </p:nvSpPr>
        <p:spPr>
          <a:xfrm>
            <a:off x="510489"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75563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613250"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1" hasCustomPrompt="1"/>
          </p:nvPr>
        </p:nvSpPr>
        <p:spPr>
          <a:xfrm>
            <a:off x="508000"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2" hasCustomPrompt="1"/>
          </p:nvPr>
        </p:nvSpPr>
        <p:spPr>
          <a:xfrm>
            <a:off x="508000"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01309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4.Title Slide + block">
    <p:bg>
      <p:bgPr>
        <a:solidFill>
          <a:schemeClr val="bg1"/>
        </a:solidFill>
        <a:effectLst/>
      </p:bgPr>
    </p:bg>
    <p:spTree>
      <p:nvGrpSpPr>
        <p:cNvPr id="1" name=""/>
        <p:cNvGrpSpPr/>
        <p:nvPr/>
      </p:nvGrpSpPr>
      <p:grpSpPr>
        <a:xfrm>
          <a:off x="0" y="0"/>
          <a:ext cx="0" cy="0"/>
          <a:chOff x="0" y="0"/>
          <a:chExt cx="0" cy="0"/>
        </a:xfrm>
      </p:grpSpPr>
      <p:sp>
        <p:nvSpPr>
          <p:cNvPr id="18" name="bk object 18"/>
          <p:cNvSpPr/>
          <p:nvPr/>
        </p:nvSpPr>
        <p:spPr>
          <a:xfrm>
            <a:off x="3787139" y="3066542"/>
            <a:ext cx="7200053" cy="0"/>
          </a:xfrm>
          <a:custGeom>
            <a:avLst/>
            <a:gdLst/>
            <a:ahLst/>
            <a:cxnLst/>
            <a:rect l="l" t="t" r="r" b="b"/>
            <a:pathLst>
              <a:path w="5400040">
                <a:moveTo>
                  <a:pt x="0" y="0"/>
                </a:moveTo>
                <a:lnTo>
                  <a:pt x="5400040" y="0"/>
                </a:lnTo>
              </a:path>
            </a:pathLst>
          </a:custGeom>
          <a:ln w="9525">
            <a:solidFill>
              <a:srgbClr val="FFFFFF"/>
            </a:solidFill>
          </a:ln>
        </p:spPr>
        <p:txBody>
          <a:bodyPr wrap="square" lIns="0" tIns="0" rIns="0" bIns="0" rtlCol="0"/>
          <a:lstStyle/>
          <a:p>
            <a:endParaRPr sz="1800"/>
          </a:p>
        </p:txBody>
      </p:sp>
      <p:sp>
        <p:nvSpPr>
          <p:cNvPr id="6" name="Rectángulo 5"/>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5" name="Marcador de texto 23"/>
          <p:cNvSpPr>
            <a:spLocks noGrp="1"/>
          </p:cNvSpPr>
          <p:nvPr>
            <p:ph type="body" sz="quarter" idx="11" hasCustomPrompt="1"/>
          </p:nvPr>
        </p:nvSpPr>
        <p:spPr>
          <a:xfrm>
            <a:off x="508000"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604445"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4" hasCustomPrompt="1"/>
          </p:nvPr>
        </p:nvSpPr>
        <p:spPr>
          <a:xfrm>
            <a:off x="510491"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6" hasCustomPrompt="1"/>
          </p:nvPr>
        </p:nvSpPr>
        <p:spPr>
          <a:xfrm>
            <a:off x="510489"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Title and Subtitle Slide + block">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3" name="Rectángulo 12"/>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object 2"/>
          <p:cNvSpPr/>
          <p:nvPr userDrawn="1"/>
        </p:nvSpPr>
        <p:spPr>
          <a:xfrm>
            <a:off x="613250"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1" hasCustomPrompt="1"/>
          </p:nvPr>
        </p:nvSpPr>
        <p:spPr>
          <a:xfrm>
            <a:off x="508000"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508000"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0"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513509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5.Title Slide + block">
    <p:bg>
      <p:bgPr>
        <a:solidFill>
          <a:schemeClr val="bg1"/>
        </a:solidFill>
        <a:effectLst/>
      </p:bgPr>
    </p:bg>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5" name="Marcador de texto 23"/>
          <p:cNvSpPr>
            <a:spLocks noGrp="1"/>
          </p:cNvSpPr>
          <p:nvPr>
            <p:ph type="body" sz="quarter" idx="16" hasCustomPrompt="1"/>
          </p:nvPr>
        </p:nvSpPr>
        <p:spPr>
          <a:xfrm>
            <a:off x="4281978"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4378423"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7" hasCustomPrompt="1"/>
          </p:nvPr>
        </p:nvSpPr>
        <p:spPr>
          <a:xfrm>
            <a:off x="4284469"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8" hasCustomPrompt="1"/>
          </p:nvPr>
        </p:nvSpPr>
        <p:spPr>
          <a:xfrm>
            <a:off x="4284467"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5.Title and Subtitle Slide + block">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4" name="object 2"/>
          <p:cNvSpPr/>
          <p:nvPr userDrawn="1"/>
        </p:nvSpPr>
        <p:spPr>
          <a:xfrm>
            <a:off x="4387229"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8" hasCustomPrompt="1"/>
          </p:nvPr>
        </p:nvSpPr>
        <p:spPr>
          <a:xfrm>
            <a:off x="4281979"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4281979"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4284469"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4284469"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Title Slide + phot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a:stretch>
            <a:fillRect/>
          </a:stretch>
        </p:blipFill>
        <p:spPr>
          <a:xfrm>
            <a:off x="10700983" y="6413604"/>
            <a:ext cx="881417" cy="202413"/>
          </a:xfrm>
          <a:prstGeom prst="rect">
            <a:avLst/>
          </a:prstGeom>
        </p:spPr>
      </p:pic>
      <p:sp>
        <p:nvSpPr>
          <p:cNvPr id="9" name="Marcador de imagen 1"/>
          <p:cNvSpPr>
            <a:spLocks noGrp="1"/>
          </p:cNvSpPr>
          <p:nvPr>
            <p:ph type="pic" sz="quarter" idx="14"/>
          </p:nvPr>
        </p:nvSpPr>
        <p:spPr>
          <a:xfrm>
            <a:off x="1" y="0"/>
            <a:ext cx="4008438" cy="6858000"/>
          </a:xfrm>
          <a:prstGeom prst="rect">
            <a:avLst/>
          </a:prstGeom>
          <a:noFill/>
        </p:spPr>
      </p:sp>
      <p:sp>
        <p:nvSpPr>
          <p:cNvPr id="8" name="Marcador de texto 23"/>
          <p:cNvSpPr>
            <a:spLocks noGrp="1"/>
          </p:cNvSpPr>
          <p:nvPr>
            <p:ph type="body" sz="quarter" idx="16" hasCustomPrompt="1"/>
          </p:nvPr>
        </p:nvSpPr>
        <p:spPr>
          <a:xfrm>
            <a:off x="4281978"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4378423"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7" hasCustomPrompt="1"/>
          </p:nvPr>
        </p:nvSpPr>
        <p:spPr>
          <a:xfrm>
            <a:off x="4284469"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8" hasCustomPrompt="1"/>
          </p:nvPr>
        </p:nvSpPr>
        <p:spPr>
          <a:xfrm>
            <a:off x="4284467"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77052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Title and Subtitle Slide +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Marcador de imagen 1"/>
          <p:cNvSpPr>
            <a:spLocks noGrp="1"/>
          </p:cNvSpPr>
          <p:nvPr>
            <p:ph type="pic" sz="quarter" idx="14"/>
          </p:nvPr>
        </p:nvSpPr>
        <p:spPr>
          <a:xfrm>
            <a:off x="1" y="0"/>
            <a:ext cx="4008438" cy="6858000"/>
          </a:xfrm>
          <a:prstGeom prst="rect">
            <a:avLst/>
          </a:prstGeom>
          <a:noFill/>
        </p:spPr>
      </p:sp>
      <p:sp>
        <p:nvSpPr>
          <p:cNvPr id="9" name="object 2"/>
          <p:cNvSpPr/>
          <p:nvPr userDrawn="1"/>
        </p:nvSpPr>
        <p:spPr>
          <a:xfrm>
            <a:off x="4387229"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8" hasCustomPrompt="1"/>
          </p:nvPr>
        </p:nvSpPr>
        <p:spPr>
          <a:xfrm>
            <a:off x="4281979"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4281979"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4284469"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4284469"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69412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614017" y="1995054"/>
            <a:ext cx="338994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a:stretch>
            <a:fillRect/>
          </a:stretch>
        </p:blipFill>
        <p:spPr>
          <a:xfrm>
            <a:off x="10700983" y="6413604"/>
            <a:ext cx="881417" cy="202413"/>
          </a:xfrm>
          <a:prstGeom prst="rect">
            <a:avLst/>
          </a:prstGeom>
        </p:spPr>
      </p:pic>
      <p:sp>
        <p:nvSpPr>
          <p:cNvPr id="20" name="Marcador de texto 23"/>
          <p:cNvSpPr>
            <a:spLocks noGrp="1"/>
          </p:cNvSpPr>
          <p:nvPr>
            <p:ph type="body" sz="quarter" idx="11" hasCustomPrompt="1"/>
          </p:nvPr>
        </p:nvSpPr>
        <p:spPr>
          <a:xfrm>
            <a:off x="508000" y="913108"/>
            <a:ext cx="11054080" cy="346731"/>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4" name="Marcador de texto 23"/>
          <p:cNvSpPr>
            <a:spLocks noGrp="1"/>
          </p:cNvSpPr>
          <p:nvPr>
            <p:ph type="body" sz="quarter" idx="16" hasCustomPrompt="1"/>
          </p:nvPr>
        </p:nvSpPr>
        <p:spPr>
          <a:xfrm>
            <a:off x="4301095"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7" hasCustomPrompt="1"/>
          </p:nvPr>
        </p:nvSpPr>
        <p:spPr>
          <a:xfrm>
            <a:off x="4301093"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7" name="object 2"/>
          <p:cNvSpPr/>
          <p:nvPr userDrawn="1"/>
        </p:nvSpPr>
        <p:spPr>
          <a:xfrm>
            <a:off x="613251" y="1389057"/>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10896838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20" name="object 2"/>
          <p:cNvSpPr/>
          <p:nvPr userDrawn="1"/>
        </p:nvSpPr>
        <p:spPr>
          <a:xfrm>
            <a:off x="613251" y="1655064"/>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21" name="Marcador de texto 23"/>
          <p:cNvSpPr>
            <a:spLocks noGrp="1"/>
          </p:cNvSpPr>
          <p:nvPr>
            <p:ph type="body" sz="quarter" idx="11" hasCustomPrompt="1"/>
          </p:nvPr>
        </p:nvSpPr>
        <p:spPr>
          <a:xfrm>
            <a:off x="508000" y="917447"/>
            <a:ext cx="11033760" cy="342393"/>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2" hasCustomPrompt="1"/>
          </p:nvPr>
        </p:nvSpPr>
        <p:spPr>
          <a:xfrm>
            <a:off x="508000" y="1268343"/>
            <a:ext cx="11033760" cy="275977"/>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6" hasCustomPrompt="1"/>
          </p:nvPr>
        </p:nvSpPr>
        <p:spPr>
          <a:xfrm>
            <a:off x="4301094"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6" name="Marcador de texto 23"/>
          <p:cNvSpPr>
            <a:spLocks noGrp="1"/>
          </p:cNvSpPr>
          <p:nvPr>
            <p:ph type="body" sz="quarter" idx="17" hasCustomPrompt="1"/>
          </p:nvPr>
        </p:nvSpPr>
        <p:spPr>
          <a:xfrm>
            <a:off x="4301094"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14017" y="1995054"/>
            <a:ext cx="338994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343289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0"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4" name="Marcador de texto 23"/>
          <p:cNvSpPr>
            <a:spLocks noGrp="1"/>
          </p:cNvSpPr>
          <p:nvPr>
            <p:ph type="body" sz="quarter" idx="15" hasCustomPrompt="1"/>
          </p:nvPr>
        </p:nvSpPr>
        <p:spPr>
          <a:xfrm>
            <a:off x="510490" y="1906792"/>
            <a:ext cx="11077452" cy="271143"/>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00570" y="3474720"/>
            <a:ext cx="10950454" cy="2758129"/>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017827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5" name="Picture Placeholder 5"/>
          <p:cNvSpPr>
            <a:spLocks noGrp="1"/>
          </p:cNvSpPr>
          <p:nvPr>
            <p:ph type="pic" sz="quarter" idx="13"/>
          </p:nvPr>
        </p:nvSpPr>
        <p:spPr>
          <a:xfrm>
            <a:off x="600570" y="3474720"/>
            <a:ext cx="10950454" cy="2758129"/>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flipV="1">
            <a:off x="613250" y="1609346"/>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6" name="Marcador de texto 23"/>
          <p:cNvSpPr>
            <a:spLocks noGrp="1"/>
          </p:cNvSpPr>
          <p:nvPr>
            <p:ph type="body" sz="quarter" idx="11" hasCustomPrompt="1"/>
          </p:nvPr>
        </p:nvSpPr>
        <p:spPr>
          <a:xfrm>
            <a:off x="508000" y="917447"/>
            <a:ext cx="11074400" cy="342393"/>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508000" y="1268343"/>
            <a:ext cx="11074400" cy="296297"/>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1" name="Marcador de texto 23"/>
          <p:cNvSpPr>
            <a:spLocks noGrp="1"/>
          </p:cNvSpPr>
          <p:nvPr>
            <p:ph type="body" sz="quarter" idx="15" hasCustomPrompt="1"/>
          </p:nvPr>
        </p:nvSpPr>
        <p:spPr>
          <a:xfrm>
            <a:off x="510490" y="1906792"/>
            <a:ext cx="11077452" cy="271143"/>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9520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Title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7"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1"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8" name="Marcador de texto 23"/>
          <p:cNvSpPr>
            <a:spLocks noGrp="1"/>
          </p:cNvSpPr>
          <p:nvPr>
            <p:ph type="body" sz="quarter" idx="15" hasCustomPrompt="1"/>
          </p:nvPr>
        </p:nvSpPr>
        <p:spPr>
          <a:xfrm>
            <a:off x="510490"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6196395"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70540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22"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5"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6"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5" hasCustomPrompt="1"/>
          </p:nvPr>
        </p:nvSpPr>
        <p:spPr>
          <a:xfrm>
            <a:off x="510490"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6196395"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7242245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Title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7"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9" name="Marcador de texto 23"/>
          <p:cNvSpPr>
            <a:spLocks noGrp="1"/>
          </p:cNvSpPr>
          <p:nvPr>
            <p:ph type="body" sz="quarter" idx="15" hasCustomPrompt="1"/>
          </p:nvPr>
        </p:nvSpPr>
        <p:spPr>
          <a:xfrm>
            <a:off x="510490" y="1906792"/>
            <a:ext cx="7286848" cy="354270"/>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903407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Title and Sub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baseline="0" dirty="0">
                <a:solidFill>
                  <a:srgbClr val="B1AFB8"/>
                </a:solidFill>
                <a:latin typeface="Franklin Gothic Book" charset="0"/>
                <a:ea typeface="Franklin Gothic Book" charset="0"/>
                <a:cs typeface="Franklin Gothic Book" charset="0"/>
              </a:rPr>
              <a:t>Name of the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5" hasCustomPrompt="1"/>
          </p:nvPr>
        </p:nvSpPr>
        <p:spPr>
          <a:xfrm>
            <a:off x="510490" y="1906792"/>
            <a:ext cx="7286848" cy="354270"/>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747803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Title Slide - Column">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7" name="Rectángulo 6"/>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0"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pic>
        <p:nvPicPr>
          <p:cNvPr id="16" name="Imagen 15"/>
          <p:cNvPicPr>
            <a:picLocks noChangeAspect="1"/>
          </p:cNvPicPr>
          <p:nvPr userDrawn="1"/>
        </p:nvPicPr>
        <p:blipFill>
          <a:blip r:embed="rId2"/>
          <a:stretch>
            <a:fillRect/>
          </a:stretch>
        </p:blipFill>
        <p:spPr>
          <a:xfrm>
            <a:off x="10700983" y="6413604"/>
            <a:ext cx="881417" cy="202413"/>
          </a:xfrm>
          <a:prstGeom prst="rect">
            <a:avLst/>
          </a:prstGeom>
        </p:spPr>
      </p:pic>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5" hasCustomPrompt="1"/>
          </p:nvPr>
        </p:nvSpPr>
        <p:spPr>
          <a:xfrm>
            <a:off x="510490" y="1906792"/>
            <a:ext cx="3898950" cy="30808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790836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Title and Sub Slide - Column">
    <p:spTree>
      <p:nvGrpSpPr>
        <p:cNvPr id="1" name=""/>
        <p:cNvGrpSpPr/>
        <p:nvPr/>
      </p:nvGrpSpPr>
      <p:grpSpPr>
        <a:xfrm>
          <a:off x="0" y="0"/>
          <a:ext cx="0" cy="0"/>
          <a:chOff x="0" y="0"/>
          <a:chExt cx="0" cy="0"/>
        </a:xfrm>
      </p:grpSpPr>
      <p:sp>
        <p:nvSpPr>
          <p:cNvPr id="7" name="object 2"/>
          <p:cNvSpPr/>
          <p:nvPr userDrawn="1"/>
        </p:nvSpPr>
        <p:spPr>
          <a:xfrm>
            <a:off x="508000" y="1397612"/>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0"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12" name="Imagen 11"/>
          <p:cNvPicPr>
            <a:picLocks noChangeAspect="1"/>
          </p:cNvPicPr>
          <p:nvPr userDrawn="1"/>
        </p:nvPicPr>
        <p:blipFill>
          <a:blip r:embed="rId2"/>
          <a:stretch>
            <a:fillRect/>
          </a:stretch>
        </p:blipFill>
        <p:spPr>
          <a:xfrm>
            <a:off x="10700983" y="6413604"/>
            <a:ext cx="881417" cy="202413"/>
          </a:xfrm>
          <a:prstGeom prst="rect">
            <a:avLst/>
          </a:prstGeom>
        </p:spPr>
      </p:pic>
      <p:sp>
        <p:nvSpPr>
          <p:cNvPr id="13"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18" name="Marcador de texto 23"/>
          <p:cNvSpPr>
            <a:spLocks noGrp="1"/>
          </p:cNvSpPr>
          <p:nvPr>
            <p:ph type="body" sz="quarter" idx="15" hasCustomPrompt="1"/>
          </p:nvPr>
        </p:nvSpPr>
        <p:spPr>
          <a:xfrm>
            <a:off x="510490" y="1906792"/>
            <a:ext cx="3898950" cy="30808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153207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Title Slide - Column">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6"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5" hasCustomPrompt="1"/>
          </p:nvPr>
        </p:nvSpPr>
        <p:spPr>
          <a:xfrm>
            <a:off x="8054502" y="1906791"/>
            <a:ext cx="3507578" cy="337055"/>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544637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Title and Sub Slide - Column">
    <p:spTree>
      <p:nvGrpSpPr>
        <p:cNvPr id="1" name=""/>
        <p:cNvGrpSpPr/>
        <p:nvPr/>
      </p:nvGrpSpPr>
      <p:grpSpPr>
        <a:xfrm>
          <a:off x="0" y="0"/>
          <a:ext cx="0" cy="0"/>
          <a:chOff x="0" y="0"/>
          <a:chExt cx="0" cy="0"/>
        </a:xfrm>
      </p:grpSpPr>
      <p:sp>
        <p:nvSpPr>
          <p:cNvPr id="3"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4"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5"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8" name="Conector recto 7"/>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9" name="Rectángulo 8"/>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2" name="Marcador de texto 23"/>
          <p:cNvSpPr>
            <a:spLocks noGrp="1"/>
          </p:cNvSpPr>
          <p:nvPr>
            <p:ph type="body" sz="quarter" idx="15" hasCustomPrompt="1"/>
          </p:nvPr>
        </p:nvSpPr>
        <p:spPr>
          <a:xfrm>
            <a:off x="8054502" y="1906791"/>
            <a:ext cx="3507578" cy="337055"/>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051803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Title Slide - Text lvl">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6" name="Rectángulo 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12" name="Marcador de texto 23"/>
          <p:cNvSpPr>
            <a:spLocks noGrp="1"/>
          </p:cNvSpPr>
          <p:nvPr>
            <p:ph type="body" sz="quarter" idx="17" hasCustomPrompt="1"/>
          </p:nvPr>
        </p:nvSpPr>
        <p:spPr>
          <a:xfrm>
            <a:off x="532298" y="1904861"/>
            <a:ext cx="5563701" cy="3913801"/>
          </a:xfrm>
          <a:prstGeom prst="rect">
            <a:avLst/>
          </a:prstGeom>
        </p:spPr>
        <p:txBody>
          <a:bodyPr/>
          <a:lstStyle>
            <a:lvl1pPr marL="171450" indent="-171450">
              <a:lnSpc>
                <a:spcPct val="150000"/>
              </a:lnSpc>
              <a:buFont typeface=".AppleSystemUIFont" charset="-120"/>
              <a:buChar char="-"/>
              <a:defRPr lang="es-ES_tradnl" sz="1800" b="1" kern="1200" baseline="0" dirty="0" smtClean="0">
                <a:solidFill>
                  <a:srgbClr val="382F2D"/>
                </a:solidFill>
                <a:latin typeface="Century Gothic" charset="0"/>
                <a:ea typeface="Century Gothic" charset="0"/>
                <a:cs typeface="Century Gothic" charset="0"/>
              </a:defRPr>
            </a:lvl1pPr>
            <a:lvl2pPr marL="628650" indent="-171450">
              <a:lnSpc>
                <a:spcPct val="150000"/>
              </a:lnSpc>
              <a:buFont typeface="Arial" charset="0"/>
              <a:buChar char="•"/>
              <a:defRPr lang="es-ES_tradnl" sz="1600" b="1" kern="1200" baseline="0" dirty="0" smtClean="0">
                <a:solidFill>
                  <a:srgbClr val="382F2D"/>
                </a:solidFill>
                <a:latin typeface="Century Gothic" charset="0"/>
                <a:ea typeface="Century Gothic" charset="0"/>
                <a:cs typeface="Century Gothic" charset="0"/>
              </a:defRPr>
            </a:lvl2pPr>
            <a:lvl3pPr marL="1200150" indent="-285750">
              <a:lnSpc>
                <a:spcPct val="150000"/>
              </a:lnSpc>
              <a:buFont typeface="Arial" charset="0"/>
              <a:buChar char="•"/>
              <a:defRPr sz="1400">
                <a:solidFill>
                  <a:schemeClr val="bg1">
                    <a:lumMod val="50000"/>
                  </a:schemeClr>
                </a:solidFill>
              </a:defRPr>
            </a:lvl3pPr>
            <a:lvl4pPr>
              <a:lnSpc>
                <a:spcPct val="150000"/>
              </a:lnSpc>
              <a:defRPr sz="12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
        <p:nvSpPr>
          <p:cNvPr id="7"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18203430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Title and Sub Slide - Text lvl level">
    <p:spTree>
      <p:nvGrpSpPr>
        <p:cNvPr id="1" name=""/>
        <p:cNvGrpSpPr/>
        <p:nvPr/>
      </p:nvGrpSpPr>
      <p:grpSpPr>
        <a:xfrm>
          <a:off x="0" y="0"/>
          <a:ext cx="0" cy="0"/>
          <a:chOff x="0" y="0"/>
          <a:chExt cx="0" cy="0"/>
        </a:xfrm>
      </p:grpSpPr>
      <p:cxnSp>
        <p:nvCxnSpPr>
          <p:cNvPr id="6" name="Conector recto 5"/>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7" name="Rectángulo 6"/>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8"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0"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7" hasCustomPrompt="1"/>
          </p:nvPr>
        </p:nvSpPr>
        <p:spPr>
          <a:xfrm>
            <a:off x="532298" y="1904861"/>
            <a:ext cx="5563701" cy="3913801"/>
          </a:xfrm>
          <a:prstGeom prst="rect">
            <a:avLst/>
          </a:prstGeom>
        </p:spPr>
        <p:txBody>
          <a:bodyPr/>
          <a:lstStyle>
            <a:lvl1pPr marL="171450" indent="-171450">
              <a:lnSpc>
                <a:spcPct val="150000"/>
              </a:lnSpc>
              <a:buFont typeface=".AppleSystemUIFont" charset="-120"/>
              <a:buChar char="-"/>
              <a:defRPr lang="es-ES_tradnl" sz="1800" b="1" kern="1200" baseline="0" dirty="0" smtClean="0">
                <a:solidFill>
                  <a:srgbClr val="382F2D"/>
                </a:solidFill>
                <a:latin typeface="Century Gothic" charset="0"/>
                <a:ea typeface="Century Gothic" charset="0"/>
                <a:cs typeface="Century Gothic" charset="0"/>
              </a:defRPr>
            </a:lvl1pPr>
            <a:lvl2pPr marL="628650" indent="-171450">
              <a:lnSpc>
                <a:spcPct val="150000"/>
              </a:lnSpc>
              <a:buFont typeface="Arial" charset="0"/>
              <a:buChar char="•"/>
              <a:defRPr lang="es-ES_tradnl" sz="1600" b="1" kern="1200" baseline="0" dirty="0" smtClean="0">
                <a:solidFill>
                  <a:srgbClr val="382F2D"/>
                </a:solidFill>
                <a:latin typeface="Century Gothic" charset="0"/>
                <a:ea typeface="Century Gothic" charset="0"/>
                <a:cs typeface="Century Gothic" charset="0"/>
              </a:defRPr>
            </a:lvl2pPr>
            <a:lvl3pPr marL="1200150" indent="-285750">
              <a:lnSpc>
                <a:spcPct val="150000"/>
              </a:lnSpc>
              <a:buFont typeface="Arial" charset="0"/>
              <a:buChar char="•"/>
              <a:defRPr sz="1400">
                <a:solidFill>
                  <a:schemeClr val="bg1">
                    <a:lumMod val="50000"/>
                  </a:schemeClr>
                </a:solidFill>
              </a:defRPr>
            </a:lvl3pPr>
            <a:lvl4pPr>
              <a:lnSpc>
                <a:spcPct val="150000"/>
              </a:lnSpc>
              <a:defRPr sz="12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Tree>
    <p:extLst>
      <p:ext uri="{BB962C8B-B14F-4D97-AF65-F5344CB8AC3E}">
        <p14:creationId xmlns:p14="http://schemas.microsoft.com/office/powerpoint/2010/main" val="4427986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5" name="Marcador de texto 23"/>
          <p:cNvSpPr>
            <a:spLocks noGrp="1"/>
          </p:cNvSpPr>
          <p:nvPr>
            <p:ph type="body" sz="quarter" idx="11" hasCustomPrompt="1"/>
          </p:nvPr>
        </p:nvSpPr>
        <p:spPr>
          <a:xfrm>
            <a:off x="538996" y="2660006"/>
            <a:ext cx="5675824" cy="829953"/>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err="1"/>
              <a:t>Thank</a:t>
            </a:r>
            <a:r>
              <a:rPr lang="es-ES_tradnl" dirty="0"/>
              <a:t> </a:t>
            </a:r>
            <a:r>
              <a:rPr lang="es-ES_tradnl" dirty="0" err="1"/>
              <a:t>you</a:t>
            </a:r>
            <a:endParaRPr lang="es-ES_tradnl" dirty="0"/>
          </a:p>
        </p:txBody>
      </p:sp>
    </p:spTree>
    <p:extLst>
      <p:ext uri="{BB962C8B-B14F-4D97-AF65-F5344CB8AC3E}">
        <p14:creationId xmlns:p14="http://schemas.microsoft.com/office/powerpoint/2010/main" val="8663402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 id="2147483680" r:id="rId2"/>
    <p:sldLayoutId id="2147483679" r:id="rId3"/>
    <p:sldLayoutId id="2147483681" r:id="rId4"/>
    <p:sldLayoutId id="2147483682" r:id="rId5"/>
    <p:sldLayoutId id="2147483683" r:id="rId6"/>
    <p:sldLayoutId id="2147483684" r:id="rId7"/>
    <p:sldLayoutId id="2147483704" r:id="rId8"/>
    <p:sldLayoutId id="2147483686" r:id="rId9"/>
    <p:sldLayoutId id="2147483685" r:id="rId10"/>
    <p:sldLayoutId id="2147483677" r:id="rId11"/>
    <p:sldLayoutId id="2147483688" r:id="rId12"/>
    <p:sldLayoutId id="2147483666" r:id="rId13"/>
    <p:sldLayoutId id="2147483698" r:id="rId14"/>
    <p:sldLayoutId id="2147483699" r:id="rId15"/>
    <p:sldLayoutId id="2147483696" r:id="rId16"/>
    <p:sldLayoutId id="2147483702" r:id="rId17"/>
    <p:sldLayoutId id="2147483697" r:id="rId18"/>
    <p:sldLayoutId id="2147483700" r:id="rId19"/>
    <p:sldLayoutId id="2147483701" r:id="rId20"/>
    <p:sldLayoutId id="2147483661" r:id="rId21"/>
    <p:sldLayoutId id="2147483662" r:id="rId22"/>
    <p:sldLayoutId id="2147483667" r:id="rId23"/>
    <p:sldLayoutId id="2147483672" r:id="rId24"/>
    <p:sldLayoutId id="2147483670" r:id="rId25"/>
    <p:sldLayoutId id="2147483674" r:id="rId26"/>
    <p:sldLayoutId id="2147483664" r:id="rId27"/>
    <p:sldLayoutId id="2147483673" r:id="rId28"/>
    <p:sldLayoutId id="2147483665" r:id="rId29"/>
    <p:sldLayoutId id="2147483663" r:id="rId30"/>
    <p:sldLayoutId id="2147483669" r:id="rId31"/>
    <p:sldLayoutId id="2147483689" r:id="rId32"/>
    <p:sldLayoutId id="2147483668" r:id="rId33"/>
    <p:sldLayoutId id="2147483671" r:id="rId34"/>
    <p:sldLayoutId id="2147483690" r:id="rId35"/>
    <p:sldLayoutId id="2147483692" r:id="rId36"/>
    <p:sldLayoutId id="2147483693" r:id="rId37"/>
    <p:sldLayoutId id="2147483691" r:id="rId38"/>
    <p:sldLayoutId id="2147483694" r:id="rId39"/>
    <p:sldLayoutId id="2147483695" r:id="rId40"/>
    <p:sldLayoutId id="2147483705" r:id="rId41"/>
    <p:sldLayoutId id="2147483706" r:id="rId42"/>
    <p:sldLayoutId id="2147483709" r:id="rId43"/>
    <p:sldLayoutId id="2147483710" r:id="rId44"/>
    <p:sldLayoutId id="2147483707" r:id="rId45"/>
    <p:sldLayoutId id="2147483708" r:id="rId46"/>
    <p:sldLayoutId id="2147483703" r:id="rId4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1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42.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42.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8" Type="http://schemas.openxmlformats.org/officeDocument/2006/relationships/hyperlink" Target="http://www.nhs.uk/conditions/Conjunctivitis-allergic/Pages/Introduction.aspx" TargetMode="External"/><Relationship Id="rId3" Type="http://schemas.openxmlformats.org/officeDocument/2006/relationships/hyperlink" Target="http://www.nhs.uk/conditions/Nettle-rash/Pages/Introduction.aspx" TargetMode="External"/><Relationship Id="rId7" Type="http://schemas.openxmlformats.org/officeDocument/2006/relationships/hyperlink" Target="http://www.nhs.uk/Conditions/hay-fever/Pages/Introduction.aspx" TargetMode="External"/><Relationship Id="rId2" Type="http://schemas.openxmlformats.org/officeDocument/2006/relationships/notesSlide" Target="../notesSlides/notesSlide17.xml"/><Relationship Id="rId1" Type="http://schemas.openxmlformats.org/officeDocument/2006/relationships/slideLayout" Target="../slideLayouts/slideLayout42.xml"/><Relationship Id="rId6" Type="http://schemas.openxmlformats.org/officeDocument/2006/relationships/hyperlink" Target="http://www.nhs.uk/conditions/Diarrhoea/Pages/Introduction.aspx" TargetMode="External"/><Relationship Id="rId5" Type="http://schemas.openxmlformats.org/officeDocument/2006/relationships/hyperlink" Target="http://www.nhs.uk/conditions/dizziness/Pages/Introduction.aspx" TargetMode="External"/><Relationship Id="rId4" Type="http://schemas.openxmlformats.org/officeDocument/2006/relationships/hyperlink" Target="http://www.nhs.uk/conditions/Angioedema/Pages/Introduction.asp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hyperlink" Target="mailto:Kirstie.graham@mowi.com"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20"/>
          </p:nvPr>
        </p:nvSpPr>
        <p:spPr>
          <a:xfrm>
            <a:off x="293816" y="2381520"/>
            <a:ext cx="7392088" cy="2981312"/>
          </a:xfrm>
        </p:spPr>
        <p:txBody>
          <a:bodyPr/>
          <a:lstStyle/>
          <a:p>
            <a:r>
              <a:rPr lang="en-GB" dirty="0">
                <a:solidFill>
                  <a:srgbClr val="382F2D"/>
                </a:solidFill>
              </a:rPr>
              <a:t>Contractor Induction</a:t>
            </a:r>
          </a:p>
          <a:p>
            <a:endParaRPr lang="en-GB" dirty="0">
              <a:solidFill>
                <a:srgbClr val="382F2D"/>
              </a:solidFill>
            </a:endParaRPr>
          </a:p>
          <a:p>
            <a:pPr algn="l"/>
            <a:r>
              <a:rPr lang="en-GB" sz="2400" dirty="0">
                <a:solidFill>
                  <a:srgbClr val="382F2D"/>
                </a:solidFill>
              </a:rPr>
              <a:t>MH-HST-014-13 Contractor Induction </a:t>
            </a:r>
          </a:p>
          <a:p>
            <a:pPr algn="l"/>
            <a:r>
              <a:rPr lang="en-GB" sz="2400" dirty="0">
                <a:solidFill>
                  <a:srgbClr val="382F2D"/>
                </a:solidFill>
              </a:rPr>
              <a:t>May 2022</a:t>
            </a:r>
          </a:p>
        </p:txBody>
      </p:sp>
    </p:spTree>
    <p:extLst>
      <p:ext uri="{BB962C8B-B14F-4D97-AF65-F5344CB8AC3E}">
        <p14:creationId xmlns:p14="http://schemas.microsoft.com/office/powerpoint/2010/main" val="7257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508000" y="513793"/>
            <a:ext cx="11074400" cy="346087"/>
          </a:xfrm>
        </p:spPr>
        <p:txBody>
          <a:bodyPr/>
          <a:lstStyle/>
          <a:p>
            <a:r>
              <a:rPr lang="en-GB" dirty="0"/>
              <a:t>Welcome to </a:t>
            </a:r>
            <a:r>
              <a:rPr lang="en-GB" dirty="0" err="1"/>
              <a:t>Mowi</a:t>
            </a:r>
            <a:r>
              <a:rPr lang="en-GB" dirty="0"/>
              <a:t> Consumer Products </a:t>
            </a:r>
          </a:p>
        </p:txBody>
      </p:sp>
      <p:sp>
        <p:nvSpPr>
          <p:cNvPr id="9" name="TextBox 8">
            <a:extLst>
              <a:ext uri="{FF2B5EF4-FFF2-40B4-BE49-F238E27FC236}">
                <a16:creationId xmlns:a16="http://schemas.microsoft.com/office/drawing/2014/main" id="{D7C6F3EF-E3C3-4F5C-AC58-6700CB8C1D72}"/>
              </a:ext>
            </a:extLst>
          </p:cNvPr>
          <p:cNvSpPr txBox="1"/>
          <p:nvPr/>
        </p:nvSpPr>
        <p:spPr>
          <a:xfrm>
            <a:off x="508000" y="1859339"/>
            <a:ext cx="9514702" cy="3970318"/>
          </a:xfrm>
          <a:prstGeom prst="rect">
            <a:avLst/>
          </a:prstGeom>
          <a:noFill/>
        </p:spPr>
        <p:txBody>
          <a:bodyPr wrap="square" rtlCol="0">
            <a:spAutoFit/>
          </a:bodyPr>
          <a:lstStyle/>
          <a:p>
            <a:r>
              <a:rPr lang="en-GB" dirty="0">
                <a:solidFill>
                  <a:srgbClr val="FF6F4A"/>
                </a:solidFill>
                <a:latin typeface="Century Gothic" panose="020B0502020202020204" pitchFamily="34" charset="0"/>
              </a:rPr>
              <a:t>You are about to complete our contractor induction training course.  We understand that you may have encountered induction many times before, however it is important that you take the time to complete our induction and complete the short assessment prior to starting work. </a:t>
            </a:r>
          </a:p>
          <a:p>
            <a:endParaRPr lang="en-GB" dirty="0">
              <a:solidFill>
                <a:srgbClr val="FF6F4A"/>
              </a:solidFill>
              <a:latin typeface="Century Gothic" panose="020B0502020202020204" pitchFamily="34" charset="0"/>
            </a:endParaRPr>
          </a:p>
          <a:p>
            <a:r>
              <a:rPr lang="en-GB" dirty="0">
                <a:solidFill>
                  <a:srgbClr val="FF6F4A"/>
                </a:solidFill>
                <a:latin typeface="Century Gothic" panose="020B0502020202020204" pitchFamily="34" charset="0"/>
              </a:rPr>
              <a:t>All contractors will complete this course as part of their induction process.</a:t>
            </a:r>
          </a:p>
          <a:p>
            <a:endParaRPr lang="en-GB" dirty="0">
              <a:solidFill>
                <a:srgbClr val="FF6F4A"/>
              </a:solidFill>
              <a:latin typeface="Century Gothic" panose="020B0502020202020204" pitchFamily="34" charset="0"/>
            </a:endParaRPr>
          </a:p>
          <a:p>
            <a:r>
              <a:rPr lang="en-GB" dirty="0">
                <a:solidFill>
                  <a:srgbClr val="FF6F4A"/>
                </a:solidFill>
                <a:latin typeface="Century Gothic" panose="020B0502020202020204" pitchFamily="34" charset="0"/>
              </a:rPr>
              <a:t>Successful completion of the course will be measured by means of assessment and achieving the minimum pass marks. </a:t>
            </a:r>
          </a:p>
          <a:p>
            <a:endParaRPr lang="en-GB" dirty="0">
              <a:solidFill>
                <a:srgbClr val="FF6F4A"/>
              </a:solidFill>
              <a:latin typeface="Century Gothic" panose="020B0502020202020204" pitchFamily="34" charset="0"/>
            </a:endParaRPr>
          </a:p>
          <a:p>
            <a:r>
              <a:rPr lang="en-GB" dirty="0">
                <a:solidFill>
                  <a:srgbClr val="FF6F4A"/>
                </a:solidFill>
                <a:latin typeface="Century Gothic" panose="020B0502020202020204" pitchFamily="34" charset="0"/>
              </a:rPr>
              <a:t>Records of all training completed will be held on file.  Induction will be refreshed on an annual basis for all contractors as a minimum.  There may be a requirement to update more often subject to significant change to plant, personnel or customer requirements.</a:t>
            </a:r>
          </a:p>
        </p:txBody>
      </p:sp>
    </p:spTree>
    <p:extLst>
      <p:ext uri="{BB962C8B-B14F-4D97-AF65-F5344CB8AC3E}">
        <p14:creationId xmlns:p14="http://schemas.microsoft.com/office/powerpoint/2010/main" val="3850904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94115" y="469387"/>
            <a:ext cx="11074400" cy="346087"/>
          </a:xfrm>
        </p:spPr>
        <p:txBody>
          <a:bodyPr/>
          <a:lstStyle/>
          <a:p>
            <a:r>
              <a:rPr lang="en-GB" dirty="0"/>
              <a:t>Access and Egress:</a:t>
            </a:r>
          </a:p>
        </p:txBody>
      </p:sp>
      <p:pic>
        <p:nvPicPr>
          <p:cNvPr id="6" name="Picture 17">
            <a:extLst>
              <a:ext uri="{FF2B5EF4-FFF2-40B4-BE49-F238E27FC236}">
                <a16:creationId xmlns:a16="http://schemas.microsoft.com/office/drawing/2014/main" id="{8310F987-72DC-4B4C-8425-DB61A0B483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299883"/>
            <a:ext cx="874713"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9">
            <a:extLst>
              <a:ext uri="{FF2B5EF4-FFF2-40B4-BE49-F238E27FC236}">
                <a16:creationId xmlns:a16="http://schemas.microsoft.com/office/drawing/2014/main" id="{93DB625B-2ADF-4803-A666-99CCD1767378}"/>
              </a:ext>
            </a:extLst>
          </p:cNvPr>
          <p:cNvSpPr txBox="1">
            <a:spLocks noChangeArrowheads="1"/>
          </p:cNvSpPr>
          <p:nvPr/>
        </p:nvSpPr>
        <p:spPr bwMode="auto">
          <a:xfrm>
            <a:off x="1507286" y="3117523"/>
            <a:ext cx="3224092" cy="1152514"/>
          </a:xfrm>
          <a:prstGeom prst="rect">
            <a:avLst/>
          </a:prstGeom>
          <a:solidFill>
            <a:srgbClr val="FFFFFF"/>
          </a:solidFill>
          <a:ln w="76200" algn="ctr">
            <a:noFill/>
            <a:miter lim="800000"/>
            <a:headEnd/>
            <a:tailEnd/>
          </a:ln>
        </p:spPr>
        <p:txBody>
          <a:bodyPr/>
          <a:lstStyle/>
          <a:p>
            <a:pPr>
              <a:defRPr/>
            </a:pPr>
            <a:r>
              <a:rPr lang="en-GB" sz="1100" b="1" dirty="0">
                <a:solidFill>
                  <a:schemeClr val="tx1">
                    <a:lumMod val="50000"/>
                    <a:lumOff val="50000"/>
                  </a:schemeClr>
                </a:solidFill>
                <a:latin typeface="Century Gothic" panose="020B0502020202020204" pitchFamily="34" charset="0"/>
                <a:cs typeface="Calibri" panose="020F0502020204030204" pitchFamily="34" charset="0"/>
              </a:rPr>
              <a:t>All contractors must go through the induction</a:t>
            </a:r>
            <a:r>
              <a:rPr lang="en-GB" sz="1100" dirty="0">
                <a:solidFill>
                  <a:schemeClr val="tx1">
                    <a:lumMod val="50000"/>
                    <a:lumOff val="50000"/>
                  </a:schemeClr>
                </a:solidFill>
                <a:latin typeface="Century Gothic" panose="020B0502020202020204" pitchFamily="34" charset="0"/>
                <a:cs typeface="Calibri" panose="020F0502020204030204" pitchFamily="34" charset="0"/>
              </a:rPr>
              <a:t> process &amp; receive a Permit to Work (PTW) prior to commencing any task.</a:t>
            </a:r>
          </a:p>
        </p:txBody>
      </p:sp>
      <p:pic>
        <p:nvPicPr>
          <p:cNvPr id="8" name="Picture 18">
            <a:extLst>
              <a:ext uri="{FF2B5EF4-FFF2-40B4-BE49-F238E27FC236}">
                <a16:creationId xmlns:a16="http://schemas.microsoft.com/office/drawing/2014/main" id="{A25CBDA5-CA67-48C6-853D-3C5104FE77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018771"/>
            <a:ext cx="87471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5CE3BCC0-FF23-419F-AB97-8F73A5E66159}"/>
              </a:ext>
            </a:extLst>
          </p:cNvPr>
          <p:cNvSpPr txBox="1"/>
          <p:nvPr/>
        </p:nvSpPr>
        <p:spPr>
          <a:xfrm>
            <a:off x="1546474" y="1928283"/>
            <a:ext cx="2992575" cy="600164"/>
          </a:xfrm>
          <a:prstGeom prst="rect">
            <a:avLst/>
          </a:prstGeom>
          <a:noFill/>
        </p:spPr>
        <p:txBody>
          <a:bodyPr wrap="square">
            <a:spAutoFit/>
          </a:bodyPr>
          <a:lstStyle/>
          <a:p>
            <a:pPr>
              <a:defRPr/>
            </a:pPr>
            <a:r>
              <a:rPr lang="en-GB" sz="1100" b="1" dirty="0">
                <a:solidFill>
                  <a:schemeClr val="tx1">
                    <a:lumMod val="50000"/>
                    <a:lumOff val="50000"/>
                  </a:schemeClr>
                </a:solidFill>
                <a:latin typeface="Century Gothic" panose="020B0502020202020204" pitchFamily="34" charset="0"/>
                <a:cs typeface="Calibri" panose="020F0502020204030204" pitchFamily="34" charset="0"/>
              </a:rPr>
              <a:t>All visitors / contractors must report to Reception or  </a:t>
            </a:r>
            <a:r>
              <a:rPr lang="en-US" sz="1100" b="1" dirty="0">
                <a:solidFill>
                  <a:schemeClr val="tx1">
                    <a:lumMod val="50000"/>
                    <a:lumOff val="50000"/>
                  </a:schemeClr>
                </a:solidFill>
                <a:latin typeface="Century Gothic" panose="020B0502020202020204" pitchFamily="34" charset="0"/>
                <a:cs typeface="Calibri" panose="020F0502020204030204" pitchFamily="34" charset="0"/>
              </a:rPr>
              <a:t>Permit Office </a:t>
            </a:r>
            <a:r>
              <a:rPr lang="en-GB" sz="1100" b="1" dirty="0">
                <a:solidFill>
                  <a:schemeClr val="tx1">
                    <a:lumMod val="50000"/>
                    <a:lumOff val="50000"/>
                  </a:schemeClr>
                </a:solidFill>
                <a:latin typeface="Century Gothic" panose="020B0502020202020204" pitchFamily="34" charset="0"/>
                <a:cs typeface="Calibri" panose="020F0502020204030204" pitchFamily="34" charset="0"/>
              </a:rPr>
              <a:t>upon arrival </a:t>
            </a:r>
            <a:r>
              <a:rPr lang="en-GB" sz="1100" dirty="0">
                <a:solidFill>
                  <a:schemeClr val="tx1">
                    <a:lumMod val="50000"/>
                    <a:lumOff val="50000"/>
                  </a:schemeClr>
                </a:solidFill>
                <a:latin typeface="Century Gothic" panose="020B0502020202020204" pitchFamily="34" charset="0"/>
                <a:cs typeface="Calibri" panose="020F0502020204030204" pitchFamily="34" charset="0"/>
              </a:rPr>
              <a:t>and sign the visitors’ book.</a:t>
            </a:r>
          </a:p>
        </p:txBody>
      </p:sp>
      <p:pic>
        <p:nvPicPr>
          <p:cNvPr id="10" name="Picture 3">
            <a:extLst>
              <a:ext uri="{FF2B5EF4-FFF2-40B4-BE49-F238E27FC236}">
                <a16:creationId xmlns:a16="http://schemas.microsoft.com/office/drawing/2014/main" id="{135A0581-5C09-4527-B16A-83337BEA5B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9507" y="4819589"/>
            <a:ext cx="91842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25">
            <a:extLst>
              <a:ext uri="{FF2B5EF4-FFF2-40B4-BE49-F238E27FC236}">
                <a16:creationId xmlns:a16="http://schemas.microsoft.com/office/drawing/2014/main" id="{9699766E-BC1F-4044-8EE3-1927C77DF480}"/>
              </a:ext>
            </a:extLst>
          </p:cNvPr>
          <p:cNvSpPr txBox="1">
            <a:spLocks noChangeArrowheads="1"/>
          </p:cNvSpPr>
          <p:nvPr/>
        </p:nvSpPr>
        <p:spPr bwMode="auto">
          <a:xfrm>
            <a:off x="8252333" y="4999127"/>
            <a:ext cx="3316182" cy="661684"/>
          </a:xfrm>
          <a:prstGeom prst="rect">
            <a:avLst/>
          </a:prstGeom>
          <a:solidFill>
            <a:srgbClr val="FFFFFF"/>
          </a:solidFill>
          <a:ln w="9525">
            <a:noFill/>
            <a:miter lim="800000"/>
            <a:headEnd/>
            <a:tailEnd/>
          </a:ln>
        </p:spPr>
        <p:txBody>
          <a:bodyPr/>
          <a:lstStyle/>
          <a:p>
            <a:r>
              <a:rPr lang="en-US" sz="1100" b="1" u="sng" dirty="0">
                <a:solidFill>
                  <a:schemeClr val="tx1">
                    <a:lumMod val="50000"/>
                    <a:lumOff val="50000"/>
                  </a:schemeClr>
                </a:solidFill>
                <a:latin typeface="Century Gothic" panose="020B0502020202020204" pitchFamily="34" charset="0"/>
                <a:cs typeface="Calibri" panose="020F0502020204030204" pitchFamily="34" charset="0"/>
              </a:rPr>
              <a:t>Do not park in visitors or reserved spaces</a:t>
            </a:r>
            <a:r>
              <a:rPr lang="en-US" sz="1100" dirty="0">
                <a:solidFill>
                  <a:schemeClr val="tx1">
                    <a:lumMod val="50000"/>
                    <a:lumOff val="50000"/>
                  </a:schemeClr>
                </a:solidFill>
                <a:latin typeface="Century Gothic" panose="020B0502020202020204" pitchFamily="34" charset="0"/>
                <a:cs typeface="Calibri" panose="020F0502020204030204" pitchFamily="34" charset="0"/>
              </a:rPr>
              <a:t>.  Accessible places can only be  utilised if you are a current blue badge holder.</a:t>
            </a:r>
          </a:p>
        </p:txBody>
      </p:sp>
      <p:pic>
        <p:nvPicPr>
          <p:cNvPr id="12" name="Picture 3">
            <a:extLst>
              <a:ext uri="{FF2B5EF4-FFF2-40B4-BE49-F238E27FC236}">
                <a16:creationId xmlns:a16="http://schemas.microsoft.com/office/drawing/2014/main" id="{F2615CF5-79CC-4185-A0B5-968FCF4DB5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9507" y="2054465"/>
            <a:ext cx="91842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25">
            <a:extLst>
              <a:ext uri="{FF2B5EF4-FFF2-40B4-BE49-F238E27FC236}">
                <a16:creationId xmlns:a16="http://schemas.microsoft.com/office/drawing/2014/main" id="{A068CB20-6FCB-4088-827E-D911B5077135}"/>
              </a:ext>
            </a:extLst>
          </p:cNvPr>
          <p:cNvSpPr txBox="1">
            <a:spLocks noChangeArrowheads="1"/>
          </p:cNvSpPr>
          <p:nvPr/>
        </p:nvSpPr>
        <p:spPr bwMode="auto">
          <a:xfrm>
            <a:off x="8201320" y="2036190"/>
            <a:ext cx="3092756" cy="1008112"/>
          </a:xfrm>
          <a:prstGeom prst="rect">
            <a:avLst/>
          </a:prstGeom>
          <a:solidFill>
            <a:srgbClr val="FFFFFF"/>
          </a:solidFill>
          <a:ln w="9525">
            <a:noFill/>
            <a:miter lim="800000"/>
            <a:headEnd/>
            <a:tailEnd/>
          </a:ln>
        </p:spPr>
        <p:txBody>
          <a:bodyPr/>
          <a:lstStyle/>
          <a:p>
            <a:r>
              <a:rPr lang="en-US" sz="1100" dirty="0">
                <a:solidFill>
                  <a:schemeClr val="tx1">
                    <a:lumMod val="50000"/>
                    <a:lumOff val="50000"/>
                  </a:schemeClr>
                </a:solidFill>
                <a:latin typeface="Century Gothic" panose="020B0502020202020204" pitchFamily="34" charset="0"/>
                <a:cs typeface="Calibri" panose="020F0502020204030204" pitchFamily="34" charset="0"/>
              </a:rPr>
              <a:t>Once the induction is completed contractors can park on site in Hall B parking area and use the Contractor Entrance  to access the Facilities/Permit Office.</a:t>
            </a:r>
          </a:p>
        </p:txBody>
      </p:sp>
      <p:pic>
        <p:nvPicPr>
          <p:cNvPr id="14" name="Picture 5" descr="http://www.firstsafetysigns.co.uk/WebRoot/BT2/Shops/Store2_002E_Shop1848/46BF/3C4D/3550/D404/5453/AC10/3D29/F087/10.gif">
            <a:extLst>
              <a:ext uri="{FF2B5EF4-FFF2-40B4-BE49-F238E27FC236}">
                <a16:creationId xmlns:a16="http://schemas.microsoft.com/office/drawing/2014/main" id="{3DB944DB-8010-4D5C-85F0-A5F52F7FACC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3773" y="4804956"/>
            <a:ext cx="1024751" cy="1022745"/>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3">
            <a:extLst>
              <a:ext uri="{FF2B5EF4-FFF2-40B4-BE49-F238E27FC236}">
                <a16:creationId xmlns:a16="http://schemas.microsoft.com/office/drawing/2014/main" id="{35FAE0EB-A097-459E-A9A4-A71C045BA8EB}"/>
              </a:ext>
            </a:extLst>
          </p:cNvPr>
          <p:cNvSpPr txBox="1">
            <a:spLocks/>
          </p:cNvSpPr>
          <p:nvPr/>
        </p:nvSpPr>
        <p:spPr>
          <a:xfrm>
            <a:off x="1546474" y="4747581"/>
            <a:ext cx="3437418" cy="1080120"/>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GB" sz="1400" kern="0" dirty="0">
              <a:solidFill>
                <a:schemeClr val="tx1">
                  <a:lumMod val="50000"/>
                  <a:lumOff val="50000"/>
                </a:schemeClr>
              </a:solidFill>
              <a:latin typeface="Calibri" panose="020F0502020204030204" pitchFamily="34" charset="0"/>
              <a:cs typeface="Calibri" panose="020F0502020204030204" pitchFamily="34" charset="0"/>
            </a:endParaRPr>
          </a:p>
          <a:p>
            <a:r>
              <a:rPr lang="en-US" sz="1100" kern="0" dirty="0">
                <a:solidFill>
                  <a:schemeClr val="tx1">
                    <a:lumMod val="50000"/>
                    <a:lumOff val="50000"/>
                  </a:schemeClr>
                </a:solidFill>
                <a:latin typeface="Century Gothic" panose="020B0502020202020204" pitchFamily="34" charset="0"/>
                <a:cs typeface="Calibri" panose="020F0502020204030204" pitchFamily="34" charset="0"/>
              </a:rPr>
              <a:t>The site speed limit for all vehicle s is 10mph.  The site speed limit must be observed.</a:t>
            </a:r>
          </a:p>
          <a:p>
            <a:endParaRPr lang="en-US" sz="1400" kern="0" dirty="0">
              <a:solidFill>
                <a:schemeClr val="tx1">
                  <a:lumMod val="50000"/>
                  <a:lumOff val="50000"/>
                </a:schemeClr>
              </a:solidFill>
              <a:latin typeface="Calibri" panose="020F0502020204030204" pitchFamily="34" charset="0"/>
              <a:cs typeface="Calibri" panose="020F0502020204030204" pitchFamily="34" charset="0"/>
            </a:endParaRPr>
          </a:p>
          <a:p>
            <a:endParaRPr lang="en-US" sz="1400" kern="0" dirty="0">
              <a:solidFill>
                <a:schemeClr val="tx1">
                  <a:lumMod val="50000"/>
                  <a:lumOff val="50000"/>
                </a:schemeClr>
              </a:solidFill>
              <a:latin typeface="Calibri" panose="020F0502020204030204" pitchFamily="34" charset="0"/>
              <a:cs typeface="Calibri" panose="020F0502020204030204" pitchFamily="34" charset="0"/>
            </a:endParaRPr>
          </a:p>
        </p:txBody>
      </p:sp>
      <p:pic>
        <p:nvPicPr>
          <p:cNvPr id="17" name="Picture 3">
            <a:extLst>
              <a:ext uri="{FF2B5EF4-FFF2-40B4-BE49-F238E27FC236}">
                <a16:creationId xmlns:a16="http://schemas.microsoft.com/office/drawing/2014/main" id="{B64A62D7-CEC1-4527-A5AC-7EF16E480F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9507" y="3499090"/>
            <a:ext cx="91842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25">
            <a:extLst>
              <a:ext uri="{FF2B5EF4-FFF2-40B4-BE49-F238E27FC236}">
                <a16:creationId xmlns:a16="http://schemas.microsoft.com/office/drawing/2014/main" id="{270F136D-1CE1-4C2B-B983-45D8DB53B209}"/>
              </a:ext>
            </a:extLst>
          </p:cNvPr>
          <p:cNvSpPr txBox="1">
            <a:spLocks noChangeArrowheads="1"/>
          </p:cNvSpPr>
          <p:nvPr/>
        </p:nvSpPr>
        <p:spPr bwMode="auto">
          <a:xfrm>
            <a:off x="8224429" y="3431983"/>
            <a:ext cx="3344086" cy="736363"/>
          </a:xfrm>
          <a:prstGeom prst="rect">
            <a:avLst/>
          </a:prstGeom>
          <a:solidFill>
            <a:srgbClr val="FFFFFF"/>
          </a:solidFill>
          <a:ln w="9525">
            <a:noFill/>
            <a:miter lim="800000"/>
            <a:headEnd/>
            <a:tailEnd/>
          </a:ln>
        </p:spPr>
        <p:txBody>
          <a:bodyPr/>
          <a:lstStyle/>
          <a:p>
            <a:r>
              <a:rPr lang="en-US" sz="1100" b="1" dirty="0">
                <a:solidFill>
                  <a:schemeClr val="tx1">
                    <a:lumMod val="50000"/>
                    <a:lumOff val="50000"/>
                  </a:schemeClr>
                </a:solidFill>
                <a:latin typeface="Century Gothic" panose="020B0502020202020204" pitchFamily="34" charset="0"/>
                <a:cs typeface="Calibri" panose="020F0502020204030204" pitchFamily="34" charset="0"/>
              </a:rPr>
              <a:t>Parking in the yard is not permitted.  </a:t>
            </a:r>
            <a:r>
              <a:rPr lang="en-US" sz="1100" dirty="0">
                <a:solidFill>
                  <a:schemeClr val="tx1">
                    <a:lumMod val="50000"/>
                    <a:lumOff val="50000"/>
                  </a:schemeClr>
                </a:solidFill>
                <a:latin typeface="Century Gothic" panose="020B0502020202020204" pitchFamily="34" charset="0"/>
                <a:cs typeface="Calibri" panose="020F0502020204030204" pitchFamily="34" charset="0"/>
              </a:rPr>
              <a:t>Tools can be dropped off prior to commencing work.  All vehicles must be moved to the designated carparking space.  </a:t>
            </a:r>
          </a:p>
        </p:txBody>
      </p:sp>
    </p:spTree>
    <p:extLst>
      <p:ext uri="{BB962C8B-B14F-4D97-AF65-F5344CB8AC3E}">
        <p14:creationId xmlns:p14="http://schemas.microsoft.com/office/powerpoint/2010/main" val="2743152881"/>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94115" y="469387"/>
            <a:ext cx="11074400" cy="346087"/>
          </a:xfrm>
        </p:spPr>
        <p:txBody>
          <a:bodyPr/>
          <a:lstStyle/>
          <a:p>
            <a:r>
              <a:rPr lang="en-GB" dirty="0"/>
              <a:t>General Site Procedures:</a:t>
            </a:r>
          </a:p>
        </p:txBody>
      </p:sp>
      <p:pic>
        <p:nvPicPr>
          <p:cNvPr id="19" name="Picture 28" descr="free printable camera phones prohibited  sign ">
            <a:extLst>
              <a:ext uri="{FF2B5EF4-FFF2-40B4-BE49-F238E27FC236}">
                <a16:creationId xmlns:a16="http://schemas.microsoft.com/office/drawing/2014/main" id="{A718FAFD-6510-4F05-8A4D-F1E6EEBF4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563" y="1778717"/>
            <a:ext cx="806450"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7" descr="free printable no smoking  sign ">
            <a:extLst>
              <a:ext uri="{FF2B5EF4-FFF2-40B4-BE49-F238E27FC236}">
                <a16:creationId xmlns:a16="http://schemas.microsoft.com/office/drawing/2014/main" id="{D56BF9BA-1652-46E8-99F6-80BE62F0CF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726" y="3089658"/>
            <a:ext cx="782637"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6" descr="free printable no naked flames  sign ">
            <a:extLst>
              <a:ext uri="{FF2B5EF4-FFF2-40B4-BE49-F238E27FC236}">
                <a16:creationId xmlns:a16="http://schemas.microsoft.com/office/drawing/2014/main" id="{B8820DB5-5828-4FE8-ACD7-E2F7D7D01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88" y="4576510"/>
            <a:ext cx="80010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9">
            <a:extLst>
              <a:ext uri="{FF2B5EF4-FFF2-40B4-BE49-F238E27FC236}">
                <a16:creationId xmlns:a16="http://schemas.microsoft.com/office/drawing/2014/main" id="{EF0C875A-732E-476E-B03B-E4A416EBC93F}"/>
              </a:ext>
            </a:extLst>
          </p:cNvPr>
          <p:cNvSpPr txBox="1">
            <a:spLocks noChangeArrowheads="1"/>
          </p:cNvSpPr>
          <p:nvPr/>
        </p:nvSpPr>
        <p:spPr bwMode="auto">
          <a:xfrm>
            <a:off x="1918134" y="1745967"/>
            <a:ext cx="3228901" cy="1193800"/>
          </a:xfrm>
          <a:prstGeom prst="rect">
            <a:avLst/>
          </a:prstGeom>
          <a:solidFill>
            <a:srgbClr val="FFFFFF"/>
          </a:solidFill>
          <a:ln w="76200" algn="ctr">
            <a:noFill/>
            <a:miter lim="800000"/>
            <a:headEnd/>
            <a:tailEnd/>
          </a:ln>
        </p:spPr>
        <p:txBody>
          <a:bodyPr/>
          <a:lstStyle/>
          <a:p>
            <a:pPr>
              <a:defRPr/>
            </a:pPr>
            <a:r>
              <a:rPr lang="en-US" sz="1100" b="1" u="sng" dirty="0">
                <a:solidFill>
                  <a:schemeClr val="tx1">
                    <a:lumMod val="50000"/>
                    <a:lumOff val="50000"/>
                  </a:schemeClr>
                </a:solidFill>
                <a:latin typeface="Century Gothic" panose="020B0502020202020204" pitchFamily="34" charset="0"/>
                <a:cs typeface="Calibri" panose="020F0502020204030204" pitchFamily="34" charset="0"/>
              </a:rPr>
              <a:t>Mobile Phones are prohibited with production area </a:t>
            </a:r>
            <a:r>
              <a:rPr lang="en-GB" sz="1100" dirty="0">
                <a:solidFill>
                  <a:schemeClr val="tx1">
                    <a:lumMod val="50000"/>
                    <a:lumOff val="50000"/>
                  </a:schemeClr>
                </a:solidFill>
                <a:latin typeface="Century Gothic" panose="020B0502020202020204" pitchFamily="34" charset="0"/>
                <a:cs typeface="Calibri" panose="020F0502020204030204" pitchFamily="34" charset="0"/>
              </a:rPr>
              <a:t>unless prior consent  is obtained from your host.</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sp>
        <p:nvSpPr>
          <p:cNvPr id="23" name="Text Box 25">
            <a:extLst>
              <a:ext uri="{FF2B5EF4-FFF2-40B4-BE49-F238E27FC236}">
                <a16:creationId xmlns:a16="http://schemas.microsoft.com/office/drawing/2014/main" id="{8A3D1A81-4E96-4A48-AF1D-9CF83207E7BD}"/>
              </a:ext>
            </a:extLst>
          </p:cNvPr>
          <p:cNvSpPr txBox="1">
            <a:spLocks noChangeArrowheads="1"/>
          </p:cNvSpPr>
          <p:nvPr/>
        </p:nvSpPr>
        <p:spPr bwMode="auto">
          <a:xfrm>
            <a:off x="1918134" y="3089658"/>
            <a:ext cx="3465184" cy="1262815"/>
          </a:xfrm>
          <a:prstGeom prst="rect">
            <a:avLst/>
          </a:prstGeom>
          <a:solidFill>
            <a:srgbClr val="FFFFFF"/>
          </a:solidFill>
          <a:ln w="9525">
            <a:noFill/>
            <a:miter lim="800000"/>
            <a:headEnd/>
            <a:tailEnd/>
          </a:ln>
        </p:spPr>
        <p:txBody>
          <a:bodyPr/>
          <a:lstStyle/>
          <a:p>
            <a:pPr>
              <a:defRPr/>
            </a:pPr>
            <a:r>
              <a:rPr lang="en-GB" sz="1100" b="1" u="sng" noProof="1">
                <a:solidFill>
                  <a:schemeClr val="tx1">
                    <a:lumMod val="50000"/>
                    <a:lumOff val="50000"/>
                  </a:schemeClr>
                </a:solidFill>
                <a:latin typeface="Century Gothic" panose="020B0502020202020204" pitchFamily="34" charset="0"/>
                <a:cs typeface="Calibri" panose="020F0502020204030204" pitchFamily="34" charset="0"/>
              </a:rPr>
              <a:t>Smoking is strictly prohibited  </a:t>
            </a:r>
            <a:r>
              <a:rPr lang="en-GB" sz="1100" noProof="1">
                <a:solidFill>
                  <a:schemeClr val="tx1">
                    <a:lumMod val="50000"/>
                    <a:lumOff val="50000"/>
                  </a:schemeClr>
                </a:solidFill>
                <a:latin typeface="Century Gothic" panose="020B0502020202020204" pitchFamily="34" charset="0"/>
                <a:cs typeface="Calibri" panose="020F0502020204030204" pitchFamily="34" charset="0"/>
              </a:rPr>
              <a:t>within any building.  Smoking is permitted only within the designated smoking area.  Smoking materials should not be taken into Production areas.  This includes E-Cigs.</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sp>
        <p:nvSpPr>
          <p:cNvPr id="24" name="Text Box 25">
            <a:extLst>
              <a:ext uri="{FF2B5EF4-FFF2-40B4-BE49-F238E27FC236}">
                <a16:creationId xmlns:a16="http://schemas.microsoft.com/office/drawing/2014/main" id="{75DF9C54-822A-45B7-A8E2-BE5F7767B97B}"/>
              </a:ext>
            </a:extLst>
          </p:cNvPr>
          <p:cNvSpPr txBox="1">
            <a:spLocks noChangeArrowheads="1"/>
          </p:cNvSpPr>
          <p:nvPr/>
        </p:nvSpPr>
        <p:spPr bwMode="auto">
          <a:xfrm>
            <a:off x="2074009" y="4510602"/>
            <a:ext cx="3204848" cy="1079500"/>
          </a:xfrm>
          <a:prstGeom prst="rect">
            <a:avLst/>
          </a:prstGeom>
          <a:solidFill>
            <a:srgbClr val="FFFFFF"/>
          </a:solidFill>
          <a:ln w="9525">
            <a:noFill/>
            <a:miter lim="800000"/>
            <a:headEnd/>
            <a:tailEnd/>
          </a:ln>
        </p:spPr>
        <p:txBody>
          <a:bodyPr/>
          <a:lstStyle/>
          <a:p>
            <a:pPr>
              <a:defRPr/>
            </a:pPr>
            <a:r>
              <a:rPr lang="en-GB" sz="1100" noProof="1">
                <a:solidFill>
                  <a:schemeClr val="tx1">
                    <a:lumMod val="50000"/>
                    <a:lumOff val="50000"/>
                  </a:schemeClr>
                </a:solidFill>
                <a:latin typeface="Century Gothic" panose="020B0502020202020204" pitchFamily="34" charset="0"/>
                <a:cs typeface="Calibri" panose="020F0502020204030204" pitchFamily="34" charset="0"/>
              </a:rPr>
              <a:t>The use of </a:t>
            </a:r>
            <a:r>
              <a:rPr lang="en-GB" sz="1100" b="1" u="sng" noProof="1">
                <a:solidFill>
                  <a:schemeClr val="tx1">
                    <a:lumMod val="50000"/>
                    <a:lumOff val="50000"/>
                  </a:schemeClr>
                </a:solidFill>
                <a:latin typeface="Century Gothic" panose="020B0502020202020204" pitchFamily="34" charset="0"/>
                <a:cs typeface="Calibri" panose="020F0502020204030204" pitchFamily="34" charset="0"/>
              </a:rPr>
              <a:t>naked flames is prohibited  </a:t>
            </a:r>
            <a:r>
              <a:rPr lang="en-GB" sz="1100" noProof="1">
                <a:solidFill>
                  <a:schemeClr val="tx1">
                    <a:lumMod val="50000"/>
                    <a:lumOff val="50000"/>
                  </a:schemeClr>
                </a:solidFill>
                <a:latin typeface="Century Gothic" panose="020B0502020202020204" pitchFamily="34" charset="0"/>
                <a:cs typeface="Calibri" panose="020F0502020204030204" pitchFamily="34" charset="0"/>
              </a:rPr>
              <a:t>matches and lighters must not be taken into production areas.  Hot work is strictly controlled under PTW.</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sp>
        <p:nvSpPr>
          <p:cNvPr id="25" name="Text Box 9">
            <a:extLst>
              <a:ext uri="{FF2B5EF4-FFF2-40B4-BE49-F238E27FC236}">
                <a16:creationId xmlns:a16="http://schemas.microsoft.com/office/drawing/2014/main" id="{DAA0CE00-3B15-42ED-B7A5-5F6F8E9D8569}"/>
              </a:ext>
            </a:extLst>
          </p:cNvPr>
          <p:cNvSpPr txBox="1">
            <a:spLocks noChangeArrowheads="1"/>
          </p:cNvSpPr>
          <p:nvPr/>
        </p:nvSpPr>
        <p:spPr bwMode="auto">
          <a:xfrm>
            <a:off x="6960861" y="1728247"/>
            <a:ext cx="3465184" cy="949789"/>
          </a:xfrm>
          <a:prstGeom prst="rect">
            <a:avLst/>
          </a:prstGeom>
          <a:solidFill>
            <a:srgbClr val="FFFFFF"/>
          </a:solidFill>
          <a:ln w="76200" algn="ctr">
            <a:noFill/>
            <a:miter lim="800000"/>
            <a:headEnd/>
            <a:tailEnd/>
          </a:ln>
        </p:spPr>
        <p:txBody>
          <a:bodyPr/>
          <a:lstStyle/>
          <a:p>
            <a:pPr>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The use </a:t>
            </a:r>
            <a:r>
              <a:rPr lang="en-GB" sz="1100" b="1" u="sng" dirty="0">
                <a:solidFill>
                  <a:schemeClr val="tx1">
                    <a:lumMod val="50000"/>
                    <a:lumOff val="50000"/>
                  </a:schemeClr>
                </a:solidFill>
                <a:latin typeface="Century Gothic" panose="020B0502020202020204" pitchFamily="34" charset="0"/>
                <a:cs typeface="Calibri" panose="020F0502020204030204" pitchFamily="34" charset="0"/>
              </a:rPr>
              <a:t>of cameras or video equipment is not permitted in all internal and external areas </a:t>
            </a:r>
            <a:r>
              <a:rPr lang="en-GB" sz="1100" dirty="0">
                <a:solidFill>
                  <a:schemeClr val="tx1">
                    <a:lumMod val="50000"/>
                    <a:lumOff val="50000"/>
                  </a:schemeClr>
                </a:solidFill>
                <a:latin typeface="Century Gothic" panose="020B0502020202020204" pitchFamily="34" charset="0"/>
                <a:cs typeface="Calibri" panose="020F0502020204030204" pitchFamily="34" charset="0"/>
              </a:rPr>
              <a:t>unless prior consent  is obtained from your host</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pic>
        <p:nvPicPr>
          <p:cNvPr id="26" name="Picture 16">
            <a:extLst>
              <a:ext uri="{FF2B5EF4-FFF2-40B4-BE49-F238E27FC236}">
                <a16:creationId xmlns:a16="http://schemas.microsoft.com/office/drawing/2014/main" id="{3E8F33C6-4203-413D-A79A-AC2F060CEC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1315" y="1808681"/>
            <a:ext cx="739775"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 Box 25">
            <a:extLst>
              <a:ext uri="{FF2B5EF4-FFF2-40B4-BE49-F238E27FC236}">
                <a16:creationId xmlns:a16="http://schemas.microsoft.com/office/drawing/2014/main" id="{ED602876-FED8-4433-8A92-60BA40E5B433}"/>
              </a:ext>
            </a:extLst>
          </p:cNvPr>
          <p:cNvSpPr txBox="1">
            <a:spLocks noChangeArrowheads="1"/>
          </p:cNvSpPr>
          <p:nvPr/>
        </p:nvSpPr>
        <p:spPr bwMode="auto">
          <a:xfrm>
            <a:off x="6960861" y="3094727"/>
            <a:ext cx="3465184" cy="949789"/>
          </a:xfrm>
          <a:prstGeom prst="rect">
            <a:avLst/>
          </a:prstGeom>
          <a:solidFill>
            <a:srgbClr val="FFFFFF"/>
          </a:solidFill>
          <a:ln w="9525">
            <a:noFill/>
            <a:miter lim="800000"/>
            <a:headEnd/>
            <a:tailEnd/>
          </a:ln>
        </p:spPr>
        <p:txBody>
          <a:bodyPr/>
          <a:lstStyle/>
          <a:p>
            <a:pPr>
              <a:defRPr/>
            </a:pPr>
            <a:r>
              <a:rPr lang="en-GB" sz="1100" b="1" u="sng" noProof="1">
                <a:solidFill>
                  <a:schemeClr val="tx1">
                    <a:lumMod val="50000"/>
                    <a:lumOff val="50000"/>
                  </a:schemeClr>
                </a:solidFill>
                <a:latin typeface="Century Gothic" panose="020B0502020202020204" pitchFamily="34" charset="0"/>
                <a:cs typeface="Calibri" panose="020F0502020204030204" pitchFamily="34" charset="0"/>
              </a:rPr>
              <a:t>No Eating or Drinking in Production or external areas.</a:t>
            </a:r>
          </a:p>
          <a:p>
            <a:pPr>
              <a:defRPr/>
            </a:pPr>
            <a:r>
              <a:rPr lang="en-GB" sz="1100" noProof="1">
                <a:solidFill>
                  <a:schemeClr val="tx1">
                    <a:lumMod val="50000"/>
                    <a:lumOff val="50000"/>
                  </a:schemeClr>
                </a:solidFill>
                <a:latin typeface="Century Gothic" panose="020B0502020202020204" pitchFamily="34" charset="0"/>
                <a:cs typeface="Calibri" panose="020F0502020204030204" pitchFamily="34" charset="0"/>
              </a:rPr>
              <a:t>The food / drink must only be consumed in the canteen facilites</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pic>
        <p:nvPicPr>
          <p:cNvPr id="28" name="Picture 4" descr="No food or drink">
            <a:extLst>
              <a:ext uri="{FF2B5EF4-FFF2-40B4-BE49-F238E27FC236}">
                <a16:creationId xmlns:a16="http://schemas.microsoft.com/office/drawing/2014/main" id="{C92411F3-0484-4738-A714-11EDCE6F9E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4952" y="3092017"/>
            <a:ext cx="952500" cy="870383"/>
          </a:xfrm>
          <a:prstGeom prst="rect">
            <a:avLst/>
          </a:prstGeom>
          <a:noFill/>
          <a:extLst>
            <a:ext uri="{909E8E84-426E-40DD-AFC4-6F175D3DCCD1}">
              <a14:hiddenFill xmlns:a14="http://schemas.microsoft.com/office/drawing/2010/main">
                <a:solidFill>
                  <a:srgbClr val="FFFFFF"/>
                </a:solidFill>
              </a14:hiddenFill>
            </a:ext>
          </a:extLst>
        </p:spPr>
      </p:pic>
      <p:sp>
        <p:nvSpPr>
          <p:cNvPr id="29" name="Text Box 9">
            <a:extLst>
              <a:ext uri="{FF2B5EF4-FFF2-40B4-BE49-F238E27FC236}">
                <a16:creationId xmlns:a16="http://schemas.microsoft.com/office/drawing/2014/main" id="{ACDFC2E5-ECB8-4DF0-A916-0BE129CE7059}"/>
              </a:ext>
            </a:extLst>
          </p:cNvPr>
          <p:cNvSpPr txBox="1">
            <a:spLocks noChangeArrowheads="1"/>
          </p:cNvSpPr>
          <p:nvPr/>
        </p:nvSpPr>
        <p:spPr bwMode="auto">
          <a:xfrm>
            <a:off x="7122821" y="4407006"/>
            <a:ext cx="3642973" cy="949789"/>
          </a:xfrm>
          <a:prstGeom prst="rect">
            <a:avLst/>
          </a:prstGeom>
          <a:solidFill>
            <a:srgbClr val="FFFFFF"/>
          </a:solidFill>
          <a:ln w="76200" algn="ctr">
            <a:noFill/>
            <a:miter lim="800000"/>
            <a:headEnd/>
            <a:tailEnd/>
          </a:ln>
        </p:spPr>
        <p:txBody>
          <a:bodyPr/>
          <a:lstStyle/>
          <a:p>
            <a:pPr>
              <a:defRPr/>
            </a:pPr>
            <a:r>
              <a:rPr lang="en-US" sz="1100" dirty="0">
                <a:solidFill>
                  <a:schemeClr val="tx1">
                    <a:lumMod val="50000"/>
                    <a:lumOff val="50000"/>
                  </a:schemeClr>
                </a:solidFill>
                <a:latin typeface="Century Gothic" panose="020B0502020202020204" pitchFamily="34" charset="0"/>
                <a:cs typeface="Calibri" panose="020F0502020204030204" pitchFamily="34" charset="0"/>
              </a:rPr>
              <a:t>All jewelry including watches &amp; religious jewelry must be removed prior to entering Production, with the exception of a plain wedding band.</a:t>
            </a:r>
          </a:p>
        </p:txBody>
      </p:sp>
      <p:pic>
        <p:nvPicPr>
          <p:cNvPr id="30" name="Picture 2" descr="http://www.caldwellstaketrek.com/images/NO_Jewelry_Sign.jpg">
            <a:extLst>
              <a:ext uri="{FF2B5EF4-FFF2-40B4-BE49-F238E27FC236}">
                <a16:creationId xmlns:a16="http://schemas.microsoft.com/office/drawing/2014/main" id="{878E91B3-61E7-4287-B1D3-34BE46401E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3294" y="4375351"/>
            <a:ext cx="95250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226AF759-1930-471D-B32C-AAB5CA2ADF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1913" y="5625319"/>
            <a:ext cx="834221" cy="797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0873E598-8C9B-4569-963C-7A55343095E3}"/>
              </a:ext>
            </a:extLst>
          </p:cNvPr>
          <p:cNvSpPr/>
          <p:nvPr/>
        </p:nvSpPr>
        <p:spPr>
          <a:xfrm>
            <a:off x="2074009" y="5762571"/>
            <a:ext cx="2328398" cy="430887"/>
          </a:xfrm>
          <a:prstGeom prst="rect">
            <a:avLst/>
          </a:prstGeom>
        </p:spPr>
        <p:txBody>
          <a:bodyPr wrap="square">
            <a:spAutoFit/>
          </a:bodyPr>
          <a:lstStyle/>
          <a:p>
            <a:r>
              <a:rPr lang="en-GB" sz="1100" dirty="0">
                <a:solidFill>
                  <a:schemeClr val="bg1">
                    <a:lumMod val="50000"/>
                  </a:schemeClr>
                </a:solidFill>
                <a:latin typeface="Century Gothic" panose="020B0502020202020204" pitchFamily="34" charset="0"/>
              </a:rPr>
              <a:t>Chewing gum is prohibited</a:t>
            </a:r>
          </a:p>
          <a:p>
            <a:r>
              <a:rPr lang="en-GB" sz="1100" dirty="0">
                <a:solidFill>
                  <a:schemeClr val="bg1">
                    <a:lumMod val="50000"/>
                  </a:schemeClr>
                </a:solidFill>
                <a:latin typeface="Century Gothic" panose="020B0502020202020204" pitchFamily="34" charset="0"/>
              </a:rPr>
              <a:t>anywhere on site</a:t>
            </a:r>
          </a:p>
        </p:txBody>
      </p:sp>
      <p:pic>
        <p:nvPicPr>
          <p:cNvPr id="3" name="Picture 2">
            <a:extLst>
              <a:ext uri="{FF2B5EF4-FFF2-40B4-BE49-F238E27FC236}">
                <a16:creationId xmlns:a16="http://schemas.microsoft.com/office/drawing/2014/main" id="{0D9C3BAE-4308-4F6D-BBF0-8E4991584AA7}"/>
              </a:ext>
            </a:extLst>
          </p:cNvPr>
          <p:cNvPicPr>
            <a:picLocks noChangeAspect="1"/>
          </p:cNvPicPr>
          <p:nvPr/>
        </p:nvPicPr>
        <p:blipFill>
          <a:blip r:embed="rId10"/>
          <a:stretch>
            <a:fillRect/>
          </a:stretch>
        </p:blipFill>
        <p:spPr>
          <a:xfrm>
            <a:off x="6031315" y="5625319"/>
            <a:ext cx="914479" cy="920576"/>
          </a:xfrm>
          <a:prstGeom prst="rect">
            <a:avLst/>
          </a:prstGeom>
        </p:spPr>
      </p:pic>
      <p:sp>
        <p:nvSpPr>
          <p:cNvPr id="5" name="Rectangle 4">
            <a:extLst>
              <a:ext uri="{FF2B5EF4-FFF2-40B4-BE49-F238E27FC236}">
                <a16:creationId xmlns:a16="http://schemas.microsoft.com/office/drawing/2014/main" id="{1A889AF2-F8E1-4DDA-BE0A-705A75F0E43E}"/>
              </a:ext>
            </a:extLst>
          </p:cNvPr>
          <p:cNvSpPr/>
          <p:nvPr/>
        </p:nvSpPr>
        <p:spPr>
          <a:xfrm>
            <a:off x="7048680" y="5712020"/>
            <a:ext cx="2886152" cy="600164"/>
          </a:xfrm>
          <a:prstGeom prst="rect">
            <a:avLst/>
          </a:prstGeom>
        </p:spPr>
        <p:txBody>
          <a:bodyPr wrap="square">
            <a:spAutoFit/>
          </a:bodyPr>
          <a:lstStyle/>
          <a:p>
            <a:r>
              <a:rPr lang="en-GB" sz="1100" dirty="0">
                <a:solidFill>
                  <a:schemeClr val="bg1">
                    <a:lumMod val="50000"/>
                  </a:schemeClr>
                </a:solidFill>
                <a:latin typeface="Century Gothic" panose="020B0502020202020204" pitchFamily="34" charset="0"/>
              </a:rPr>
              <a:t>This is a nut free zone.  </a:t>
            </a:r>
          </a:p>
          <a:p>
            <a:r>
              <a:rPr lang="en-GB" sz="1100" dirty="0">
                <a:solidFill>
                  <a:schemeClr val="bg1">
                    <a:lumMod val="50000"/>
                  </a:schemeClr>
                </a:solidFill>
                <a:latin typeface="Century Gothic" panose="020B0502020202020204" pitchFamily="34" charset="0"/>
              </a:rPr>
              <a:t>Do not bring nuts or nut based products onto site</a:t>
            </a:r>
          </a:p>
        </p:txBody>
      </p:sp>
    </p:spTree>
    <p:extLst>
      <p:ext uri="{BB962C8B-B14F-4D97-AF65-F5344CB8AC3E}">
        <p14:creationId xmlns:p14="http://schemas.microsoft.com/office/powerpoint/2010/main" val="99466417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519315-C68E-484B-803D-36707A9BFE23}"/>
              </a:ext>
            </a:extLst>
          </p:cNvPr>
          <p:cNvSpPr>
            <a:spLocks noGrp="1"/>
          </p:cNvSpPr>
          <p:nvPr>
            <p:ph type="body" sz="quarter" idx="18"/>
          </p:nvPr>
        </p:nvSpPr>
        <p:spPr>
          <a:xfrm>
            <a:off x="478905" y="325320"/>
            <a:ext cx="7247306" cy="534750"/>
          </a:xfrm>
        </p:spPr>
        <p:txBody>
          <a:bodyPr/>
          <a:lstStyle/>
          <a:p>
            <a:pPr lvl="0"/>
            <a:r>
              <a:rPr lang="en-GB" sz="2400" b="1" kern="0" dirty="0">
                <a:solidFill>
                  <a:srgbClr val="FF6F4A"/>
                </a:solidFill>
              </a:rPr>
              <a:t>General Site Procedures:</a:t>
            </a:r>
          </a:p>
        </p:txBody>
      </p:sp>
      <p:sp>
        <p:nvSpPr>
          <p:cNvPr id="4" name="Text Box 9">
            <a:extLst>
              <a:ext uri="{FF2B5EF4-FFF2-40B4-BE49-F238E27FC236}">
                <a16:creationId xmlns:a16="http://schemas.microsoft.com/office/drawing/2014/main" id="{ED195046-9E5D-482E-8697-3B2234A4887A}"/>
              </a:ext>
            </a:extLst>
          </p:cNvPr>
          <p:cNvSpPr txBox="1">
            <a:spLocks noChangeArrowheads="1"/>
          </p:cNvSpPr>
          <p:nvPr/>
        </p:nvSpPr>
        <p:spPr bwMode="auto">
          <a:xfrm>
            <a:off x="8572923" y="4089119"/>
            <a:ext cx="2663825" cy="1193800"/>
          </a:xfrm>
          <a:prstGeom prst="rect">
            <a:avLst/>
          </a:prstGeom>
          <a:solidFill>
            <a:srgbClr val="FFFFFF"/>
          </a:solidFill>
          <a:ln w="76200" algn="ctr">
            <a:noFill/>
            <a:miter lim="800000"/>
            <a:headEnd/>
            <a:tailEnd/>
          </a:ln>
        </p:spPr>
        <p:txBody>
          <a:bodyPr/>
          <a:lstStyle/>
          <a:p>
            <a:pPr>
              <a:defRPr/>
            </a:pPr>
            <a:r>
              <a:rPr lang="en-GB" sz="1100" dirty="0">
                <a:solidFill>
                  <a:schemeClr val="bg1">
                    <a:lumMod val="50000"/>
                  </a:schemeClr>
                </a:solidFill>
                <a:latin typeface="Century Gothic" panose="020B0502020202020204" pitchFamily="34" charset="0"/>
                <a:cs typeface="Calibri" panose="020F0502020204030204" pitchFamily="34" charset="0"/>
              </a:rPr>
              <a:t>Fire fighting equipment must not be used for any other purpose than fighting fires</a:t>
            </a:r>
            <a:r>
              <a:rPr lang="en-GB" sz="1100" b="1" dirty="0">
                <a:solidFill>
                  <a:schemeClr val="bg1">
                    <a:lumMod val="50000"/>
                  </a:schemeClr>
                </a:solidFill>
                <a:latin typeface="Century Gothic" panose="020B0502020202020204" pitchFamily="34" charset="0"/>
                <a:cs typeface="Calibri" panose="020F0502020204030204" pitchFamily="34" charset="0"/>
              </a:rPr>
              <a:t>.</a:t>
            </a:r>
          </a:p>
          <a:p>
            <a:pPr>
              <a:defRPr/>
            </a:pPr>
            <a:r>
              <a:rPr lang="en-GB" sz="1100" dirty="0">
                <a:solidFill>
                  <a:schemeClr val="bg1">
                    <a:lumMod val="50000"/>
                  </a:schemeClr>
                </a:solidFill>
                <a:latin typeface="Century Gothic" panose="020B0502020202020204" pitchFamily="34" charset="0"/>
                <a:cs typeface="Calibri" panose="020F0502020204030204" pitchFamily="34" charset="0"/>
              </a:rPr>
              <a:t>For example; they must not be used as door stops.</a:t>
            </a:r>
            <a:endParaRPr lang="en-US" sz="1100" dirty="0">
              <a:solidFill>
                <a:schemeClr val="bg1">
                  <a:lumMod val="50000"/>
                </a:schemeClr>
              </a:solidFill>
              <a:latin typeface="Century Gothic" panose="020B0502020202020204" pitchFamily="34" charset="0"/>
              <a:cs typeface="Calibri" panose="020F0502020204030204" pitchFamily="34" charset="0"/>
            </a:endParaRPr>
          </a:p>
        </p:txBody>
      </p:sp>
      <p:sp>
        <p:nvSpPr>
          <p:cNvPr id="5" name="Text Box 9">
            <a:extLst>
              <a:ext uri="{FF2B5EF4-FFF2-40B4-BE49-F238E27FC236}">
                <a16:creationId xmlns:a16="http://schemas.microsoft.com/office/drawing/2014/main" id="{24A5E5EC-FFB6-4FBC-BCDF-3E41E77C96E9}"/>
              </a:ext>
            </a:extLst>
          </p:cNvPr>
          <p:cNvSpPr txBox="1">
            <a:spLocks noChangeArrowheads="1"/>
          </p:cNvSpPr>
          <p:nvPr/>
        </p:nvSpPr>
        <p:spPr bwMode="auto">
          <a:xfrm>
            <a:off x="8572924" y="1143843"/>
            <a:ext cx="2663825" cy="602579"/>
          </a:xfrm>
          <a:prstGeom prst="rect">
            <a:avLst/>
          </a:prstGeom>
          <a:solidFill>
            <a:srgbClr val="FFFFFF"/>
          </a:solidFill>
          <a:ln w="76200" algn="ctr">
            <a:noFill/>
            <a:miter lim="800000"/>
            <a:headEnd/>
            <a:tailEnd/>
          </a:ln>
        </p:spPr>
        <p:txBody>
          <a:bodyPr/>
          <a:lstStyle/>
          <a:p>
            <a:pPr>
              <a:defRPr/>
            </a:pPr>
            <a:r>
              <a:rPr lang="en-GB" sz="1100" dirty="0">
                <a:solidFill>
                  <a:schemeClr val="bg1">
                    <a:lumMod val="50000"/>
                  </a:schemeClr>
                </a:solidFill>
                <a:latin typeface="Century Gothic" panose="020B0502020202020204" pitchFamily="34" charset="0"/>
                <a:cs typeface="Calibri" panose="020F0502020204030204" pitchFamily="34" charset="0"/>
              </a:rPr>
              <a:t>Hand must be washed prior to entering any Production area</a:t>
            </a:r>
          </a:p>
        </p:txBody>
      </p:sp>
      <p:pic>
        <p:nvPicPr>
          <p:cNvPr id="6" name="Picture 6" descr="CCTV in operation">
            <a:extLst>
              <a:ext uri="{FF2B5EF4-FFF2-40B4-BE49-F238E27FC236}">
                <a16:creationId xmlns:a16="http://schemas.microsoft.com/office/drawing/2014/main" id="{09EEEB9A-45FD-46D7-83F7-6FEF17BAA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62" y="1278771"/>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0" descr="http://ts3.mm.bing.net/th?id=JN.%2bHeCKw0lS0uSrKnr6FNyYg&amp;pid=15.1">
            <a:extLst>
              <a:ext uri="{FF2B5EF4-FFF2-40B4-BE49-F238E27FC236}">
                <a16:creationId xmlns:a16="http://schemas.microsoft.com/office/drawing/2014/main" id="{3E3F68F1-12BF-4B13-AAFC-FB9DC9D8D3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1160" y="991841"/>
            <a:ext cx="1030698" cy="90658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95251BF-5610-4057-9D20-3AFCBAED3C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1160" y="2334746"/>
            <a:ext cx="818885" cy="818885"/>
          </a:xfrm>
          <a:prstGeom prst="rect">
            <a:avLst/>
          </a:prstGeom>
        </p:spPr>
      </p:pic>
      <p:sp>
        <p:nvSpPr>
          <p:cNvPr id="16" name="TextBox 15">
            <a:extLst>
              <a:ext uri="{FF2B5EF4-FFF2-40B4-BE49-F238E27FC236}">
                <a16:creationId xmlns:a16="http://schemas.microsoft.com/office/drawing/2014/main" id="{6530471F-9D48-41A2-84B8-EF99ED0F3530}"/>
              </a:ext>
            </a:extLst>
          </p:cNvPr>
          <p:cNvSpPr txBox="1"/>
          <p:nvPr/>
        </p:nvSpPr>
        <p:spPr bwMode="auto">
          <a:xfrm>
            <a:off x="8588337" y="2528746"/>
            <a:ext cx="2355123" cy="43088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ctr" anchorCtr="0" compatLnSpc="1">
            <a:prstTxWarp prst="textNoShape">
              <a:avLst/>
            </a:prstTxWarp>
            <a:spAutoFit/>
          </a:bodyPr>
          <a:lstStyle/>
          <a:p>
            <a:r>
              <a:rPr lang="en-GB" sz="1100" dirty="0">
                <a:solidFill>
                  <a:schemeClr val="bg1">
                    <a:lumMod val="50000"/>
                  </a:schemeClr>
                </a:solidFill>
                <a:latin typeface="Century Gothic" panose="020B0502020202020204" pitchFamily="34" charset="0"/>
                <a:cs typeface="Calibri" panose="020F0502020204030204" pitchFamily="34" charset="0"/>
              </a:rPr>
              <a:t>Spitting is strictly prohibited everywhere on site </a:t>
            </a:r>
          </a:p>
        </p:txBody>
      </p:sp>
      <p:pic>
        <p:nvPicPr>
          <p:cNvPr id="18" name="Picture 11" descr="http://www.reallyinterestingprojects.info/wp-content/uploads/2012/08/fire-extinguishers2.jpg">
            <a:extLst>
              <a:ext uri="{FF2B5EF4-FFF2-40B4-BE49-F238E27FC236}">
                <a16:creationId xmlns:a16="http://schemas.microsoft.com/office/drawing/2014/main" id="{96860637-8733-49CF-BA26-B9E71F83351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2471" y="3746903"/>
            <a:ext cx="1536016" cy="153601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5389DF1-8443-416B-9402-92CAF84284D6}"/>
              </a:ext>
            </a:extLst>
          </p:cNvPr>
          <p:cNvSpPr txBox="1"/>
          <p:nvPr/>
        </p:nvSpPr>
        <p:spPr>
          <a:xfrm>
            <a:off x="1611408" y="1168989"/>
            <a:ext cx="2357819" cy="938719"/>
          </a:xfrm>
          <a:prstGeom prst="rect">
            <a:avLst/>
          </a:prstGeom>
          <a:noFill/>
        </p:spPr>
        <p:txBody>
          <a:bodyPr wrap="square" rtlCol="0">
            <a:spAutoFit/>
          </a:bodyPr>
          <a:lstStyle/>
          <a:p>
            <a:r>
              <a:rPr lang="en-GB" sz="1100" dirty="0">
                <a:solidFill>
                  <a:schemeClr val="bg1">
                    <a:lumMod val="50000"/>
                  </a:schemeClr>
                </a:solidFill>
                <a:latin typeface="Century Gothic" panose="020B0502020202020204" pitchFamily="34" charset="0"/>
              </a:rPr>
              <a:t>CCTV in operation. 24hour recording in place, including thermal imaging cameras in Reception and the employee entrance.</a:t>
            </a:r>
          </a:p>
        </p:txBody>
      </p:sp>
      <p:pic>
        <p:nvPicPr>
          <p:cNvPr id="3" name="Picture 2" descr="No aerosols">
            <a:extLst>
              <a:ext uri="{FF2B5EF4-FFF2-40B4-BE49-F238E27FC236}">
                <a16:creationId xmlns:a16="http://schemas.microsoft.com/office/drawing/2014/main" id="{DB4B0081-C20F-47C2-BFF4-2B69FFE84C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262" y="2528746"/>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25">
            <a:extLst>
              <a:ext uri="{FF2B5EF4-FFF2-40B4-BE49-F238E27FC236}">
                <a16:creationId xmlns:a16="http://schemas.microsoft.com/office/drawing/2014/main" id="{E214F36E-8BFB-4414-A0E0-EFA44D857B94}"/>
              </a:ext>
            </a:extLst>
          </p:cNvPr>
          <p:cNvSpPr txBox="1">
            <a:spLocks noChangeArrowheads="1"/>
          </p:cNvSpPr>
          <p:nvPr/>
        </p:nvSpPr>
        <p:spPr bwMode="auto">
          <a:xfrm>
            <a:off x="1649275" y="2562699"/>
            <a:ext cx="2567813" cy="723269"/>
          </a:xfrm>
          <a:prstGeom prst="rect">
            <a:avLst/>
          </a:prstGeom>
          <a:solidFill>
            <a:srgbClr val="FFFFFF"/>
          </a:solidFill>
          <a:ln w="9525">
            <a:noFill/>
            <a:miter lim="800000"/>
            <a:headEnd/>
            <a:tailEnd/>
          </a:ln>
        </p:spPr>
        <p:txBody>
          <a:bodyPr/>
          <a:lstStyle/>
          <a:p>
            <a:pPr>
              <a:defRPr/>
            </a:pPr>
            <a:r>
              <a:rPr lang="en-GB" sz="1100" noProof="1">
                <a:solidFill>
                  <a:schemeClr val="tx1">
                    <a:lumMod val="50000"/>
                    <a:lumOff val="50000"/>
                  </a:schemeClr>
                </a:solidFill>
                <a:latin typeface="Century Gothic" panose="020B0502020202020204" pitchFamily="34" charset="0"/>
                <a:cs typeface="Calibri" panose="020F0502020204030204" pitchFamily="34" charset="0"/>
              </a:rPr>
              <a:t>Where aerosols are required as part of the task, ensure they are removed from site on completion of the works.</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pic>
        <p:nvPicPr>
          <p:cNvPr id="23" name="Picture 8" descr="http://img0027.popscreencdn.com/116582755_amazoncom-bent-latch-hook-wood-handle-6-14-home-kitchen.jpg">
            <a:extLst>
              <a:ext uri="{FF2B5EF4-FFF2-40B4-BE49-F238E27FC236}">
                <a16:creationId xmlns:a16="http://schemas.microsoft.com/office/drawing/2014/main" id="{A76CB0D3-9931-4E3A-8EB8-12FC91AE509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3477" y="4044849"/>
            <a:ext cx="1209916" cy="120991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DD0555D6-3FFB-414A-B4D4-79F12E432C21}"/>
              </a:ext>
            </a:extLst>
          </p:cNvPr>
          <p:cNvSpPr txBox="1"/>
          <p:nvPr/>
        </p:nvSpPr>
        <p:spPr>
          <a:xfrm>
            <a:off x="1611408" y="4072004"/>
            <a:ext cx="2919025" cy="430887"/>
          </a:xfrm>
          <a:prstGeom prst="rect">
            <a:avLst/>
          </a:prstGeom>
          <a:noFill/>
        </p:spPr>
        <p:txBody>
          <a:bodyPr wrap="square">
            <a:spAutoFit/>
          </a:bodyPr>
          <a:lstStyle/>
          <a:p>
            <a:pPr>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Wooden handled tools  are not permitted in the production area.</a:t>
            </a:r>
          </a:p>
        </p:txBody>
      </p:sp>
      <p:sp>
        <p:nvSpPr>
          <p:cNvPr id="27" name="Text Box 25">
            <a:extLst>
              <a:ext uri="{FF2B5EF4-FFF2-40B4-BE49-F238E27FC236}">
                <a16:creationId xmlns:a16="http://schemas.microsoft.com/office/drawing/2014/main" id="{DAD98E6F-1DEB-4213-90A1-CFBBB6497516}"/>
              </a:ext>
            </a:extLst>
          </p:cNvPr>
          <p:cNvSpPr txBox="1">
            <a:spLocks noChangeArrowheads="1"/>
          </p:cNvSpPr>
          <p:nvPr/>
        </p:nvSpPr>
        <p:spPr bwMode="auto">
          <a:xfrm>
            <a:off x="1611408" y="4988597"/>
            <a:ext cx="3534644" cy="818885"/>
          </a:xfrm>
          <a:prstGeom prst="rect">
            <a:avLst/>
          </a:prstGeom>
          <a:solidFill>
            <a:srgbClr val="FFFFFF"/>
          </a:solidFill>
          <a:ln w="9525">
            <a:noFill/>
            <a:miter lim="800000"/>
            <a:headEnd/>
            <a:tailEnd/>
          </a:ln>
        </p:spPr>
        <p:txBody>
          <a:bodyPr/>
          <a:lstStyle/>
          <a:p>
            <a:pPr>
              <a:defRPr/>
            </a:pPr>
            <a:r>
              <a:rPr lang="en-GB" sz="1100" noProof="1">
                <a:solidFill>
                  <a:schemeClr val="tx1">
                    <a:lumMod val="50000"/>
                    <a:lumOff val="50000"/>
                  </a:schemeClr>
                </a:solidFill>
                <a:latin typeface="Century Gothic" panose="020B0502020202020204" pitchFamily="34" charset="0"/>
                <a:cs typeface="Calibri" panose="020F0502020204030204" pitchFamily="34" charset="0"/>
              </a:rPr>
              <a:t>Snap off blades and stanley knives are not permitted on site.  Safety knives must be used. </a:t>
            </a:r>
          </a:p>
          <a:p>
            <a:pPr>
              <a:defRPr/>
            </a:pPr>
            <a:r>
              <a:rPr lang="en-GB" sz="1100" noProof="1">
                <a:solidFill>
                  <a:schemeClr val="tx1">
                    <a:lumMod val="50000"/>
                    <a:lumOff val="50000"/>
                  </a:schemeClr>
                </a:solidFill>
                <a:latin typeface="Century Gothic" panose="020B0502020202020204" pitchFamily="34" charset="0"/>
                <a:cs typeface="Calibri" panose="020F0502020204030204" pitchFamily="34" charset="0"/>
              </a:rPr>
              <a:t>Food safe knives are available on site, ask your site contact.</a:t>
            </a: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617626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519315-C68E-484B-803D-36707A9BFE23}"/>
              </a:ext>
            </a:extLst>
          </p:cNvPr>
          <p:cNvSpPr>
            <a:spLocks noGrp="1"/>
          </p:cNvSpPr>
          <p:nvPr>
            <p:ph type="body" sz="quarter" idx="18"/>
          </p:nvPr>
        </p:nvSpPr>
        <p:spPr>
          <a:xfrm>
            <a:off x="478905" y="325320"/>
            <a:ext cx="7247306" cy="534750"/>
          </a:xfrm>
        </p:spPr>
        <p:txBody>
          <a:bodyPr/>
          <a:lstStyle/>
          <a:p>
            <a:pPr lvl="0"/>
            <a:r>
              <a:rPr lang="en-GB" sz="2400" b="1" kern="0" dirty="0">
                <a:solidFill>
                  <a:srgbClr val="FF6F4A"/>
                </a:solidFill>
              </a:rPr>
              <a:t>General Site Procedures:</a:t>
            </a:r>
          </a:p>
        </p:txBody>
      </p:sp>
      <p:pic>
        <p:nvPicPr>
          <p:cNvPr id="12" name="Picture 2">
            <a:extLst>
              <a:ext uri="{FF2B5EF4-FFF2-40B4-BE49-F238E27FC236}">
                <a16:creationId xmlns:a16="http://schemas.microsoft.com/office/drawing/2014/main" id="{9A8B403B-3B70-43A7-92AA-A9D48F529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265" y="1580639"/>
            <a:ext cx="1929216" cy="2312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a:extLst>
              <a:ext uri="{FF2B5EF4-FFF2-40B4-BE49-F238E27FC236}">
                <a16:creationId xmlns:a16="http://schemas.microsoft.com/office/drawing/2014/main" id="{FE5B631F-BBFA-49EF-AF8B-338C0AB0A25B}"/>
              </a:ext>
            </a:extLst>
          </p:cNvPr>
          <p:cNvSpPr/>
          <p:nvPr/>
        </p:nvSpPr>
        <p:spPr>
          <a:xfrm>
            <a:off x="4153766" y="942002"/>
            <a:ext cx="3222663" cy="1277273"/>
          </a:xfrm>
          <a:prstGeom prst="rect">
            <a:avLst/>
          </a:prstGeom>
        </p:spPr>
        <p:txBody>
          <a:bodyPr wrap="square">
            <a:spAutoFit/>
          </a:bodyPr>
          <a:lstStyle/>
          <a:p>
            <a:r>
              <a:rPr lang="en-US" sz="1100" b="1" dirty="0">
                <a:solidFill>
                  <a:schemeClr val="bg1">
                    <a:lumMod val="50000"/>
                  </a:schemeClr>
                </a:solidFill>
                <a:latin typeface="Century Gothic" panose="020B0502020202020204" pitchFamily="34" charset="0"/>
                <a:cs typeface="Calibri" panose="020F0502020204030204" pitchFamily="34" charset="0"/>
              </a:rPr>
              <a:t>All spills must be reported.</a:t>
            </a:r>
          </a:p>
          <a:p>
            <a:pPr marL="342900" indent="-342900">
              <a:buFont typeface="+mj-lt"/>
              <a:buAutoNum type="arabicPeriod"/>
            </a:pPr>
            <a:r>
              <a:rPr lang="en-US" sz="1100" dirty="0">
                <a:solidFill>
                  <a:schemeClr val="bg1">
                    <a:lumMod val="50000"/>
                  </a:schemeClr>
                </a:solidFill>
                <a:latin typeface="Century Gothic" panose="020B0502020202020204" pitchFamily="34" charset="0"/>
                <a:cs typeface="Calibri" panose="020F0502020204030204" pitchFamily="34" charset="0"/>
              </a:rPr>
              <a:t>Stop</a:t>
            </a:r>
          </a:p>
          <a:p>
            <a:pPr marL="342900" indent="-342900">
              <a:buFont typeface="+mj-lt"/>
              <a:buAutoNum type="arabicPeriod"/>
            </a:pPr>
            <a:r>
              <a:rPr lang="en-US" sz="1100" dirty="0">
                <a:solidFill>
                  <a:schemeClr val="bg1">
                    <a:lumMod val="50000"/>
                  </a:schemeClr>
                </a:solidFill>
                <a:latin typeface="Century Gothic" panose="020B0502020202020204" pitchFamily="34" charset="0"/>
                <a:cs typeface="Calibri" panose="020F0502020204030204" pitchFamily="34" charset="0"/>
              </a:rPr>
              <a:t>Isolate</a:t>
            </a:r>
          </a:p>
          <a:p>
            <a:pPr marL="342900" indent="-342900">
              <a:buFont typeface="+mj-lt"/>
              <a:buAutoNum type="arabicPeriod"/>
            </a:pPr>
            <a:r>
              <a:rPr lang="en-US" sz="1100" dirty="0">
                <a:solidFill>
                  <a:schemeClr val="bg1">
                    <a:lumMod val="50000"/>
                  </a:schemeClr>
                </a:solidFill>
                <a:latin typeface="Century Gothic" panose="020B0502020202020204" pitchFamily="34" charset="0"/>
                <a:cs typeface="Calibri" panose="020F0502020204030204" pitchFamily="34" charset="0"/>
              </a:rPr>
              <a:t>Contain</a:t>
            </a:r>
          </a:p>
          <a:p>
            <a:pPr marL="342900" indent="-342900">
              <a:buFont typeface="+mj-lt"/>
              <a:buAutoNum type="arabicPeriod"/>
            </a:pPr>
            <a:r>
              <a:rPr lang="en-US" sz="1100" dirty="0">
                <a:solidFill>
                  <a:schemeClr val="bg1">
                    <a:lumMod val="50000"/>
                  </a:schemeClr>
                </a:solidFill>
                <a:latin typeface="Century Gothic" panose="020B0502020202020204" pitchFamily="34" charset="0"/>
                <a:cs typeface="Calibri" panose="020F0502020204030204" pitchFamily="34" charset="0"/>
              </a:rPr>
              <a:t>Report</a:t>
            </a:r>
          </a:p>
          <a:p>
            <a:pPr marL="342900" indent="-342900">
              <a:buFont typeface="+mj-lt"/>
              <a:buAutoNum type="arabicPeriod"/>
            </a:pPr>
            <a:r>
              <a:rPr lang="en-US" sz="1100" dirty="0">
                <a:solidFill>
                  <a:schemeClr val="bg1">
                    <a:lumMod val="50000"/>
                  </a:schemeClr>
                </a:solidFill>
                <a:latin typeface="Century Gothic" panose="020B0502020202020204" pitchFamily="34" charset="0"/>
                <a:cs typeface="Calibri" panose="020F0502020204030204" pitchFamily="34" charset="0"/>
              </a:rPr>
              <a:t>Clean Up &amp; Segregate waste</a:t>
            </a:r>
          </a:p>
          <a:p>
            <a:pPr marL="342900" indent="-342900">
              <a:buFont typeface="+mj-lt"/>
              <a:buAutoNum type="arabicPeriod"/>
            </a:pPr>
            <a:r>
              <a:rPr lang="en-US" sz="1100" dirty="0">
                <a:solidFill>
                  <a:schemeClr val="bg1">
                    <a:lumMod val="50000"/>
                  </a:schemeClr>
                </a:solidFill>
                <a:latin typeface="Century Gothic" panose="020B0502020202020204" pitchFamily="34" charset="0"/>
                <a:cs typeface="Calibri" panose="020F0502020204030204" pitchFamily="34" charset="0"/>
              </a:rPr>
              <a:t>Investigate</a:t>
            </a:r>
          </a:p>
        </p:txBody>
      </p:sp>
      <p:sp>
        <p:nvSpPr>
          <p:cNvPr id="19" name="Rectangle 18">
            <a:extLst>
              <a:ext uri="{FF2B5EF4-FFF2-40B4-BE49-F238E27FC236}">
                <a16:creationId xmlns:a16="http://schemas.microsoft.com/office/drawing/2014/main" id="{9E7FC58E-FD13-47CA-8000-13829EB24E6F}"/>
              </a:ext>
            </a:extLst>
          </p:cNvPr>
          <p:cNvSpPr/>
          <p:nvPr/>
        </p:nvSpPr>
        <p:spPr>
          <a:xfrm>
            <a:off x="4102558" y="2411610"/>
            <a:ext cx="3222663" cy="938719"/>
          </a:xfrm>
          <a:prstGeom prst="rect">
            <a:avLst/>
          </a:prstGeom>
        </p:spPr>
        <p:txBody>
          <a:bodyPr wrap="square">
            <a:spAutoFit/>
          </a:bodyPr>
          <a:lstStyle/>
          <a:p>
            <a:r>
              <a:rPr lang="en-US" sz="1100" b="1" dirty="0">
                <a:solidFill>
                  <a:schemeClr val="tx1">
                    <a:lumMod val="50000"/>
                    <a:lumOff val="50000"/>
                  </a:schemeClr>
                </a:solidFill>
                <a:latin typeface="Century Gothic" panose="020B0502020202020204" pitchFamily="34" charset="0"/>
                <a:cs typeface="Calibri" panose="020F0502020204030204" pitchFamily="34" charset="0"/>
              </a:rPr>
              <a:t>All glass and hard plastic breakages must be reported.</a:t>
            </a:r>
          </a:p>
          <a:p>
            <a:pPr marL="342900" indent="-342900">
              <a:buFont typeface="+mj-lt"/>
              <a:buAutoNum type="arabicPeriod"/>
            </a:pPr>
            <a:r>
              <a:rPr lang="en-US" sz="1100" dirty="0">
                <a:solidFill>
                  <a:schemeClr val="tx1">
                    <a:lumMod val="50000"/>
                    <a:lumOff val="50000"/>
                  </a:schemeClr>
                </a:solidFill>
                <a:latin typeface="Century Gothic" panose="020B0502020202020204" pitchFamily="34" charset="0"/>
                <a:cs typeface="Calibri" panose="020F0502020204030204" pitchFamily="34" charset="0"/>
              </a:rPr>
              <a:t>Stop</a:t>
            </a:r>
          </a:p>
          <a:p>
            <a:pPr marL="342900" indent="-342900">
              <a:buFont typeface="+mj-lt"/>
              <a:buAutoNum type="arabicPeriod"/>
            </a:pPr>
            <a:r>
              <a:rPr lang="en-US" sz="1100" dirty="0">
                <a:solidFill>
                  <a:schemeClr val="tx1">
                    <a:lumMod val="50000"/>
                    <a:lumOff val="50000"/>
                  </a:schemeClr>
                </a:solidFill>
                <a:latin typeface="Century Gothic" panose="020B0502020202020204" pitchFamily="34" charset="0"/>
                <a:cs typeface="Calibri" panose="020F0502020204030204" pitchFamily="34" charset="0"/>
              </a:rPr>
              <a:t>Contain</a:t>
            </a:r>
          </a:p>
          <a:p>
            <a:pPr marL="342900" indent="-342900">
              <a:buFont typeface="+mj-lt"/>
              <a:buAutoNum type="arabicPeriod"/>
            </a:pPr>
            <a:r>
              <a:rPr lang="en-US" sz="1100" dirty="0">
                <a:solidFill>
                  <a:schemeClr val="tx1">
                    <a:lumMod val="50000"/>
                    <a:lumOff val="50000"/>
                  </a:schemeClr>
                </a:solidFill>
                <a:latin typeface="Century Gothic" panose="020B0502020202020204" pitchFamily="34" charset="0"/>
                <a:cs typeface="Calibri" panose="020F0502020204030204" pitchFamily="34" charset="0"/>
              </a:rPr>
              <a:t>Report to your Host.</a:t>
            </a:r>
          </a:p>
        </p:txBody>
      </p:sp>
      <p:sp>
        <p:nvSpPr>
          <p:cNvPr id="29" name="Content Placeholder 3">
            <a:extLst>
              <a:ext uri="{FF2B5EF4-FFF2-40B4-BE49-F238E27FC236}">
                <a16:creationId xmlns:a16="http://schemas.microsoft.com/office/drawing/2014/main" id="{C2B335FC-2A66-4BD7-AACE-3443E97E470D}"/>
              </a:ext>
            </a:extLst>
          </p:cNvPr>
          <p:cNvSpPr txBox="1">
            <a:spLocks/>
          </p:cNvSpPr>
          <p:nvPr/>
        </p:nvSpPr>
        <p:spPr>
          <a:xfrm>
            <a:off x="4263006" y="3770815"/>
            <a:ext cx="2901766" cy="1070919"/>
          </a:xfrm>
          <a:prstGeom prst="rect">
            <a:avLst/>
          </a:prstGeom>
        </p:spPr>
        <p:txBody>
          <a:bodyPr vert="horz" lIns="0" tIns="0" rIns="0" bIns="0" rtlCol="0">
            <a:noAutofit/>
          </a:bodyPr>
          <a:lstStyle>
            <a:lvl1pPr marL="126000" indent="-126000" algn="l" defTabSz="914400" rtl="0" eaLnBrk="1" latinLnBrk="0" hangingPunct="1">
              <a:spcBef>
                <a:spcPct val="20000"/>
              </a:spcBef>
              <a:buClr>
                <a:srgbClr val="83888E"/>
              </a:buClr>
              <a:buFont typeface="Arial" pitchFamily="34" charset="0"/>
              <a:buChar char="›"/>
              <a:defRPr sz="1600" kern="1200">
                <a:solidFill>
                  <a:srgbClr val="515861"/>
                </a:solidFill>
                <a:latin typeface="+mn-lt"/>
                <a:ea typeface="+mn-ea"/>
                <a:cs typeface="+mn-cs"/>
              </a:defRPr>
            </a:lvl1pPr>
            <a:lvl2pPr marL="252000" indent="-126000" algn="l" defTabSz="914400" rtl="0" eaLnBrk="1" latinLnBrk="0" hangingPunct="1">
              <a:spcBef>
                <a:spcPct val="20000"/>
              </a:spcBef>
              <a:buClr>
                <a:srgbClr val="888E9A"/>
              </a:buClr>
              <a:buFont typeface="Arial" pitchFamily="34" charset="0"/>
              <a:buChar char="•"/>
              <a:defRPr sz="1600" kern="1200">
                <a:solidFill>
                  <a:srgbClr val="888E9A"/>
                </a:solidFill>
                <a:latin typeface="+mn-lt"/>
                <a:ea typeface="+mn-ea"/>
                <a:cs typeface="+mn-cs"/>
              </a:defRPr>
            </a:lvl2pPr>
            <a:lvl3pPr marL="360000" indent="-126000" algn="l" defTabSz="914400" rtl="0" eaLnBrk="1" latinLnBrk="0" hangingPunct="1">
              <a:spcBef>
                <a:spcPct val="20000"/>
              </a:spcBef>
              <a:buClr>
                <a:srgbClr val="6A7077"/>
              </a:buClr>
              <a:buFont typeface="Arial" pitchFamily="34" charset="0"/>
              <a:buChar char="›"/>
              <a:defRPr sz="1400" kern="1200" baseline="0">
                <a:solidFill>
                  <a:srgbClr val="515861"/>
                </a:solidFill>
                <a:latin typeface="+mn-lt"/>
                <a:ea typeface="+mn-ea"/>
                <a:cs typeface="+mn-cs"/>
              </a:defRPr>
            </a:lvl3pPr>
            <a:lvl4pPr marL="504000" indent="-126000" algn="l" defTabSz="914400" rtl="0" eaLnBrk="1" latinLnBrk="0" hangingPunct="1">
              <a:spcBef>
                <a:spcPct val="20000"/>
              </a:spcBef>
              <a:buClr>
                <a:srgbClr val="777F88"/>
              </a:buClr>
              <a:buFont typeface="Arial" pitchFamily="34" charset="0"/>
              <a:buChar char="•"/>
              <a:defRPr sz="1200" kern="1200" baseline="0">
                <a:solidFill>
                  <a:srgbClr val="777F88"/>
                </a:solidFill>
                <a:latin typeface="+mn-lt"/>
                <a:ea typeface="+mn-ea"/>
                <a:cs typeface="+mn-cs"/>
              </a:defRPr>
            </a:lvl4pPr>
            <a:lvl5pPr marL="612000" indent="-126000" algn="l" defTabSz="914400" rtl="0" eaLnBrk="1" latinLnBrk="0" hangingPunct="1">
              <a:spcBef>
                <a:spcPct val="20000"/>
              </a:spcBef>
              <a:buClr>
                <a:srgbClr val="6A7077"/>
              </a:buClr>
              <a:buFont typeface="Arial" pitchFamily="34" charset="0"/>
              <a:buChar char="›"/>
              <a:defRPr sz="1000" kern="1200" baseline="0">
                <a:solidFill>
                  <a:srgbClr val="51586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1400" dirty="0">
                <a:solidFill>
                  <a:schemeClr val="tx1">
                    <a:lumMod val="50000"/>
                    <a:lumOff val="50000"/>
                  </a:schemeClr>
                </a:solidFill>
                <a:latin typeface="Century Gothic" panose="020B0502020202020204" pitchFamily="34" charset="0"/>
                <a:cs typeface="Calibri" panose="020F0502020204030204" pitchFamily="34" charset="0"/>
              </a:rPr>
              <a:t>I</a:t>
            </a:r>
            <a:r>
              <a:rPr lang="en-US" sz="1100" dirty="0">
                <a:solidFill>
                  <a:schemeClr val="tx1">
                    <a:lumMod val="50000"/>
                    <a:lumOff val="50000"/>
                  </a:schemeClr>
                </a:solidFill>
                <a:latin typeface="Century Gothic" panose="020B0502020202020204" pitchFamily="34" charset="0"/>
                <a:cs typeface="Calibri" panose="020F0502020204030204" pitchFamily="34" charset="0"/>
              </a:rPr>
              <a:t>f your task will result in the generation of swarf  (e.g. drilling, grinding), the activity MUST be food risk assessed before it begins.  Your host will guide you through the process.</a:t>
            </a:r>
          </a:p>
        </p:txBody>
      </p:sp>
      <p:sp>
        <p:nvSpPr>
          <p:cNvPr id="31" name="TextBox 30">
            <a:extLst>
              <a:ext uri="{FF2B5EF4-FFF2-40B4-BE49-F238E27FC236}">
                <a16:creationId xmlns:a16="http://schemas.microsoft.com/office/drawing/2014/main" id="{32CFB85A-3C48-4BFB-80A0-DCDB96AAC07E}"/>
              </a:ext>
            </a:extLst>
          </p:cNvPr>
          <p:cNvSpPr txBox="1"/>
          <p:nvPr/>
        </p:nvSpPr>
        <p:spPr>
          <a:xfrm>
            <a:off x="4182523" y="5067690"/>
            <a:ext cx="3543688" cy="1107996"/>
          </a:xfrm>
          <a:prstGeom prst="rect">
            <a:avLst/>
          </a:prstGeom>
          <a:noFill/>
        </p:spPr>
        <p:txBody>
          <a:bodyPr wrap="square">
            <a:spAutoFit/>
          </a:bodyPr>
          <a:lstStyle/>
          <a:p>
            <a:pPr marL="0" indent="0">
              <a:buFont typeface="Arial" pitchFamily="34" charset="0"/>
              <a:buNone/>
            </a:pPr>
            <a:r>
              <a:rPr lang="en-US" sz="1100" dirty="0">
                <a:solidFill>
                  <a:schemeClr val="tx1">
                    <a:lumMod val="50000"/>
                    <a:lumOff val="50000"/>
                  </a:schemeClr>
                </a:solidFill>
                <a:latin typeface="Century Gothic" panose="020B0502020202020204" pitchFamily="34" charset="0"/>
                <a:cs typeface="Calibri" panose="020F0502020204030204" pitchFamily="34" charset="0"/>
              </a:rPr>
              <a:t>Spill kits are available for use throughout the site.  </a:t>
            </a:r>
          </a:p>
          <a:p>
            <a:pPr marL="0" indent="0">
              <a:buFont typeface="Arial" pitchFamily="34" charset="0"/>
              <a:buNone/>
            </a:pP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a:p>
            <a:pPr marL="0" indent="0">
              <a:buFont typeface="Arial" pitchFamily="34" charset="0"/>
              <a:buNone/>
            </a:pPr>
            <a:r>
              <a:rPr lang="en-US" sz="1100" dirty="0">
                <a:solidFill>
                  <a:schemeClr val="tx1">
                    <a:lumMod val="50000"/>
                    <a:lumOff val="50000"/>
                  </a:schemeClr>
                </a:solidFill>
                <a:latin typeface="Century Gothic" panose="020B0502020202020204" pitchFamily="34" charset="0"/>
                <a:cs typeface="Calibri" panose="020F0502020204030204" pitchFamily="34" charset="0"/>
              </a:rPr>
              <a:t>Yellow wheeled bin = Chemical kit</a:t>
            </a:r>
          </a:p>
          <a:p>
            <a:pPr marL="0" indent="0">
              <a:buFont typeface="Arial" pitchFamily="34" charset="0"/>
              <a:buNone/>
            </a:pPr>
            <a:r>
              <a:rPr lang="en-US" sz="1100" dirty="0">
                <a:solidFill>
                  <a:schemeClr val="tx1">
                    <a:lumMod val="50000"/>
                    <a:lumOff val="50000"/>
                  </a:schemeClr>
                </a:solidFill>
                <a:latin typeface="Century Gothic" panose="020B0502020202020204" pitchFamily="34" charset="0"/>
                <a:cs typeface="Calibri" panose="020F0502020204030204" pitchFamily="34" charset="0"/>
              </a:rPr>
              <a:t>Blue wheeled bin = oil kit</a:t>
            </a:r>
          </a:p>
          <a:p>
            <a:pPr marL="0" indent="0">
              <a:buFont typeface="Arial" pitchFamily="34" charset="0"/>
              <a:buNone/>
            </a:pPr>
            <a:endParaRPr lang="en-US" sz="1100" dirty="0">
              <a:solidFill>
                <a:schemeClr val="tx1">
                  <a:lumMod val="50000"/>
                  <a:lumOff val="50000"/>
                </a:schemeClr>
              </a:solidFill>
              <a:latin typeface="Century Gothic" panose="020B0502020202020204" pitchFamily="34" charset="0"/>
              <a:cs typeface="Calibri" panose="020F0502020204030204" pitchFamily="34" charset="0"/>
            </a:endParaRPr>
          </a:p>
          <a:p>
            <a:pPr marL="0" indent="0">
              <a:buFont typeface="Arial" pitchFamily="34" charset="0"/>
              <a:buNone/>
            </a:pPr>
            <a:r>
              <a:rPr lang="en-US" sz="1100" dirty="0">
                <a:solidFill>
                  <a:schemeClr val="tx1">
                    <a:lumMod val="50000"/>
                    <a:lumOff val="50000"/>
                  </a:schemeClr>
                </a:solidFill>
                <a:latin typeface="Century Gothic" panose="020B0502020202020204" pitchFamily="34" charset="0"/>
                <a:cs typeface="Calibri" panose="020F0502020204030204" pitchFamily="34" charset="0"/>
              </a:rPr>
              <a:t>If used, please report to your host</a:t>
            </a:r>
          </a:p>
        </p:txBody>
      </p:sp>
    </p:spTree>
    <p:extLst>
      <p:ext uri="{BB962C8B-B14F-4D97-AF65-F5344CB8AC3E}">
        <p14:creationId xmlns:p14="http://schemas.microsoft.com/office/powerpoint/2010/main" val="296385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91524" y="431414"/>
            <a:ext cx="5184346" cy="346087"/>
          </a:xfrm>
        </p:spPr>
        <p:txBody>
          <a:bodyPr/>
          <a:lstStyle/>
          <a:p>
            <a:r>
              <a:rPr lang="en-GB" dirty="0"/>
              <a:t>Starting Work:</a:t>
            </a:r>
          </a:p>
        </p:txBody>
      </p:sp>
      <p:sp>
        <p:nvSpPr>
          <p:cNvPr id="6" name="TextBox 5">
            <a:extLst>
              <a:ext uri="{FF2B5EF4-FFF2-40B4-BE49-F238E27FC236}">
                <a16:creationId xmlns:a16="http://schemas.microsoft.com/office/drawing/2014/main" id="{422E3E44-7F78-4781-97B7-419A12F54887}"/>
              </a:ext>
            </a:extLst>
          </p:cNvPr>
          <p:cNvSpPr txBox="1"/>
          <p:nvPr/>
        </p:nvSpPr>
        <p:spPr>
          <a:xfrm>
            <a:off x="428368" y="1573427"/>
            <a:ext cx="8715632" cy="4278094"/>
          </a:xfrm>
          <a:prstGeom prst="rect">
            <a:avLst/>
          </a:prstGeom>
          <a:noFill/>
        </p:spPr>
        <p:txBody>
          <a:bodyPr wrap="square">
            <a:spAutoFit/>
          </a:bodyPr>
          <a:lstStyle/>
          <a:p>
            <a:r>
              <a:rPr lang="en-GB" sz="1600" dirty="0">
                <a:latin typeface="Century Gothic" panose="020B0502020202020204" pitchFamily="34" charset="0"/>
              </a:rPr>
              <a:t>The site can be accessed by road with additional contractor parking at Hall B .  </a:t>
            </a:r>
          </a:p>
          <a:p>
            <a:endParaRPr lang="en-GB" sz="1600" dirty="0">
              <a:latin typeface="Century Gothic" panose="020B0502020202020204" pitchFamily="34" charset="0"/>
            </a:endParaRPr>
          </a:p>
          <a:p>
            <a:r>
              <a:rPr lang="en-GB" sz="1600" dirty="0">
                <a:latin typeface="Century Gothic" panose="020B0502020202020204" pitchFamily="34" charset="0"/>
              </a:rPr>
              <a:t>The site speed limit and other traffic control measures in place must be observed.</a:t>
            </a:r>
          </a:p>
          <a:p>
            <a:endParaRPr lang="en-GB" sz="1600" dirty="0">
              <a:latin typeface="Century Gothic" panose="020B0502020202020204" pitchFamily="34" charset="0"/>
            </a:endParaRPr>
          </a:p>
          <a:p>
            <a:r>
              <a:rPr lang="en-GB" sz="1600" dirty="0">
                <a:latin typeface="Century Gothic" panose="020B0502020202020204" pitchFamily="34" charset="0"/>
              </a:rPr>
              <a:t>Upon arrival at the site, report to Reception or Permit Office and sign in.  Your host / contact will collect you from Reception or issue you a Permit to work.  </a:t>
            </a:r>
          </a:p>
          <a:p>
            <a:endParaRPr lang="en-GB" sz="1600" dirty="0">
              <a:latin typeface="Century Gothic" panose="020B0502020202020204" pitchFamily="34" charset="0"/>
            </a:endParaRPr>
          </a:p>
          <a:p>
            <a:r>
              <a:rPr lang="en-GB" sz="1600" dirty="0">
                <a:latin typeface="Century Gothic" panose="020B0502020202020204" pitchFamily="34" charset="0"/>
              </a:rPr>
              <a:t>Equipment / Tools etc can be dropped off in the yard.  All contractor vehicles must be parked in the designated carpark space, unless otherwise agreed by your host.</a:t>
            </a:r>
          </a:p>
          <a:p>
            <a:endParaRPr lang="en-GB" sz="1600" dirty="0">
              <a:latin typeface="Century Gothic" panose="020B0502020202020204" pitchFamily="34" charset="0"/>
            </a:endParaRPr>
          </a:p>
          <a:p>
            <a:r>
              <a:rPr lang="en-GB" sz="1600" dirty="0">
                <a:latin typeface="Century Gothic" panose="020B0502020202020204" pitchFamily="34" charset="0"/>
              </a:rPr>
              <a:t>Risk Assessment and Method Statements (RAMS) documents must be submitted to your host prior to commencing work.  </a:t>
            </a:r>
          </a:p>
          <a:p>
            <a:endParaRPr lang="en-GB" sz="1600" dirty="0">
              <a:latin typeface="Century Gothic" panose="020B0502020202020204" pitchFamily="34" charset="0"/>
            </a:endParaRPr>
          </a:p>
          <a:p>
            <a:r>
              <a:rPr lang="en-GB" sz="1600" dirty="0">
                <a:latin typeface="Century Gothic" panose="020B0502020202020204" pitchFamily="34" charset="0"/>
              </a:rPr>
              <a:t>A permit to work will be issued by an authorised person before any work is carried out.</a:t>
            </a:r>
          </a:p>
          <a:p>
            <a:endParaRPr lang="en-GB" sz="1600" dirty="0">
              <a:latin typeface="Century Gothic" panose="020B0502020202020204" pitchFamily="34" charset="0"/>
            </a:endParaRPr>
          </a:p>
          <a:p>
            <a:r>
              <a:rPr lang="en-GB" sz="1600" dirty="0">
                <a:latin typeface="Century Gothic" panose="020B0502020202020204" pitchFamily="34" charset="0"/>
              </a:rPr>
              <a:t>Copies of appropriate licenses, training certificates etc. may also be requested  if required.</a:t>
            </a:r>
          </a:p>
        </p:txBody>
      </p:sp>
      <p:pic>
        <p:nvPicPr>
          <p:cNvPr id="8" name="Picture 5" descr="http://www.firstsafetysigns.co.uk/WebRoot/BT2/Shops/Store2_002E_Shop1848/46BF/3C4D/3550/D404/5453/AC10/3D29/F087/10.gif">
            <a:extLst>
              <a:ext uri="{FF2B5EF4-FFF2-40B4-BE49-F238E27FC236}">
                <a16:creationId xmlns:a16="http://schemas.microsoft.com/office/drawing/2014/main" id="{7C1EE345-36EC-41B7-B7DC-1188B79441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13739" y="1763238"/>
            <a:ext cx="1384791" cy="13820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ts2.mm.bing.net/th?id=HN.608027379442712902&amp;pid=1.7">
            <a:extLst>
              <a:ext uri="{FF2B5EF4-FFF2-40B4-BE49-F238E27FC236}">
                <a16:creationId xmlns:a16="http://schemas.microsoft.com/office/drawing/2014/main" id="{9B953A4E-9F2C-48B1-B0DE-BA0F79CCBD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8818" y="3645023"/>
            <a:ext cx="2168270"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96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83287" y="406701"/>
            <a:ext cx="5184346" cy="346087"/>
          </a:xfrm>
        </p:spPr>
        <p:txBody>
          <a:bodyPr/>
          <a:lstStyle/>
          <a:p>
            <a:r>
              <a:rPr lang="en-GB" dirty="0"/>
              <a:t>Permit to Work:</a:t>
            </a:r>
          </a:p>
        </p:txBody>
      </p:sp>
      <p:sp>
        <p:nvSpPr>
          <p:cNvPr id="5" name="TextBox 4">
            <a:extLst>
              <a:ext uri="{FF2B5EF4-FFF2-40B4-BE49-F238E27FC236}">
                <a16:creationId xmlns:a16="http://schemas.microsoft.com/office/drawing/2014/main" id="{5EAE36F6-48B5-4A48-A480-287584217EC6}"/>
              </a:ext>
            </a:extLst>
          </p:cNvPr>
          <p:cNvSpPr txBox="1"/>
          <p:nvPr/>
        </p:nvSpPr>
        <p:spPr>
          <a:xfrm>
            <a:off x="483287" y="1721708"/>
            <a:ext cx="8660713" cy="3970318"/>
          </a:xfrm>
          <a:prstGeom prst="rect">
            <a:avLst/>
          </a:prstGeom>
          <a:noFill/>
        </p:spPr>
        <p:txBody>
          <a:bodyPr wrap="square">
            <a:spAutoFit/>
          </a:bodyPr>
          <a:lstStyle/>
          <a:p>
            <a:r>
              <a:rPr lang="en-GB" dirty="0">
                <a:latin typeface="Century Gothic" panose="020B0502020202020204" pitchFamily="34" charset="0"/>
              </a:rPr>
              <a:t>All Contractors must have a valid permit to work before carrying out any task.</a:t>
            </a:r>
          </a:p>
          <a:p>
            <a:endParaRPr lang="en-GB" dirty="0">
              <a:latin typeface="Century Gothic" panose="020B0502020202020204" pitchFamily="34" charset="0"/>
            </a:endParaRPr>
          </a:p>
          <a:p>
            <a:r>
              <a:rPr lang="en-GB" dirty="0">
                <a:latin typeface="Century Gothic" panose="020B0502020202020204" pitchFamily="34" charset="0"/>
              </a:rPr>
              <a:t>A permit to work will be issued by an authorised person for a defined amount of time.  Only work covered by the permit may be carried out.  When new work is identified during a task the permit must be amended and re-issued before continuation of work.</a:t>
            </a:r>
          </a:p>
          <a:p>
            <a:endParaRPr lang="en-GB" dirty="0">
              <a:latin typeface="Century Gothic" panose="020B0502020202020204" pitchFamily="34" charset="0"/>
            </a:endParaRPr>
          </a:p>
          <a:p>
            <a:r>
              <a:rPr lang="en-GB" dirty="0">
                <a:latin typeface="Century Gothic" panose="020B0502020202020204" pitchFamily="34" charset="0"/>
              </a:rPr>
              <a:t>Risk assessments and method statements along with any other relevant information* must be submitted for review prior to work commencing. </a:t>
            </a:r>
          </a:p>
          <a:p>
            <a:endParaRPr lang="en-GB" dirty="0">
              <a:latin typeface="Century Gothic" panose="020B0502020202020204" pitchFamily="34" charset="0"/>
            </a:endParaRPr>
          </a:p>
          <a:p>
            <a:r>
              <a:rPr lang="en-GB" dirty="0">
                <a:latin typeface="Century Gothic" panose="020B0502020202020204" pitchFamily="34" charset="0"/>
              </a:rPr>
              <a:t>* Other information may include lifting plans, COSHH assessments, training certificates, Licenses, sampling results if deemed appropriate for the task.  Please note this list is not exhaustive.</a:t>
            </a:r>
          </a:p>
        </p:txBody>
      </p:sp>
    </p:spTree>
    <p:extLst>
      <p:ext uri="{BB962C8B-B14F-4D97-AF65-F5344CB8AC3E}">
        <p14:creationId xmlns:p14="http://schemas.microsoft.com/office/powerpoint/2010/main" val="2544163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83287" y="406701"/>
            <a:ext cx="5184346" cy="346087"/>
          </a:xfrm>
        </p:spPr>
        <p:txBody>
          <a:bodyPr/>
          <a:lstStyle/>
          <a:p>
            <a:r>
              <a:rPr lang="en-GB" dirty="0"/>
              <a:t>Finishing Work:</a:t>
            </a:r>
          </a:p>
        </p:txBody>
      </p:sp>
      <p:sp>
        <p:nvSpPr>
          <p:cNvPr id="5" name="TextBox 4">
            <a:extLst>
              <a:ext uri="{FF2B5EF4-FFF2-40B4-BE49-F238E27FC236}">
                <a16:creationId xmlns:a16="http://schemas.microsoft.com/office/drawing/2014/main" id="{5EAE36F6-48B5-4A48-A480-287584217EC6}"/>
              </a:ext>
            </a:extLst>
          </p:cNvPr>
          <p:cNvSpPr txBox="1"/>
          <p:nvPr/>
        </p:nvSpPr>
        <p:spPr>
          <a:xfrm>
            <a:off x="483287" y="1721708"/>
            <a:ext cx="10827264" cy="3139321"/>
          </a:xfrm>
          <a:prstGeom prst="rect">
            <a:avLst/>
          </a:prstGeom>
          <a:noFill/>
        </p:spPr>
        <p:txBody>
          <a:bodyPr wrap="square">
            <a:spAutoFit/>
          </a:bodyPr>
          <a:lstStyle/>
          <a:p>
            <a:r>
              <a:rPr lang="en-GB" dirty="0">
                <a:latin typeface="Century Gothic" panose="020B0502020202020204" pitchFamily="34" charset="0"/>
              </a:rPr>
              <a:t>All debris / waste must be removed from site and disposed of by the contractor (consideration for local waste legislation must be given)</a:t>
            </a:r>
          </a:p>
          <a:p>
            <a:endParaRPr lang="en-GB" dirty="0">
              <a:latin typeface="Century Gothic" panose="020B0502020202020204" pitchFamily="34" charset="0"/>
            </a:endParaRPr>
          </a:p>
          <a:p>
            <a:r>
              <a:rPr lang="en-GB" dirty="0">
                <a:latin typeface="Century Gothic" panose="020B0502020202020204" pitchFamily="34" charset="0"/>
              </a:rPr>
              <a:t>Work areas are to be left clean tidy and safe for our staff to use or our hygiene team to begin deep cleaning.</a:t>
            </a:r>
          </a:p>
          <a:p>
            <a:endParaRPr lang="en-GB" dirty="0">
              <a:latin typeface="Century Gothic" panose="020B0502020202020204" pitchFamily="34" charset="0"/>
            </a:endParaRPr>
          </a:p>
          <a:p>
            <a:r>
              <a:rPr lang="en-GB" dirty="0">
                <a:latin typeface="Century Gothic" panose="020B0502020202020204" pitchFamily="34" charset="0"/>
              </a:rPr>
              <a:t>Any barriers etc must be removed.</a:t>
            </a:r>
          </a:p>
          <a:p>
            <a:endParaRPr lang="en-GB" dirty="0">
              <a:latin typeface="Century Gothic" panose="020B0502020202020204" pitchFamily="34" charset="0"/>
            </a:endParaRPr>
          </a:p>
          <a:p>
            <a:r>
              <a:rPr lang="en-GB" dirty="0">
                <a:latin typeface="Century Gothic" panose="020B0502020202020204" pitchFamily="34" charset="0"/>
              </a:rPr>
              <a:t>The Permit to Work must be signed off prior to leaving site by the contractor and the host.</a:t>
            </a:r>
          </a:p>
          <a:p>
            <a:endParaRPr lang="en-GB" dirty="0">
              <a:latin typeface="Century Gothic" panose="020B0502020202020204" pitchFamily="34" charset="0"/>
            </a:endParaRPr>
          </a:p>
          <a:p>
            <a:r>
              <a:rPr lang="en-GB" dirty="0">
                <a:latin typeface="Century Gothic" panose="020B0502020202020204" pitchFamily="34" charset="0"/>
              </a:rPr>
              <a:t>Sign out at reception or  Permit Office and leave site.</a:t>
            </a:r>
          </a:p>
        </p:txBody>
      </p:sp>
    </p:spTree>
    <p:extLst>
      <p:ext uri="{BB962C8B-B14F-4D97-AF65-F5344CB8AC3E}">
        <p14:creationId xmlns:p14="http://schemas.microsoft.com/office/powerpoint/2010/main" val="4293029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508000" y="395970"/>
            <a:ext cx="11074400" cy="346087"/>
          </a:xfrm>
        </p:spPr>
        <p:txBody>
          <a:bodyPr/>
          <a:lstStyle/>
          <a:p>
            <a:r>
              <a:rPr lang="en-GB" dirty="0"/>
              <a:t>Emergency Procedures - Fire:</a:t>
            </a:r>
          </a:p>
        </p:txBody>
      </p:sp>
      <p:sp>
        <p:nvSpPr>
          <p:cNvPr id="10" name="TextBox 8">
            <a:extLst>
              <a:ext uri="{FF2B5EF4-FFF2-40B4-BE49-F238E27FC236}">
                <a16:creationId xmlns:a16="http://schemas.microsoft.com/office/drawing/2014/main" id="{B03F245D-8D7B-4E1B-AAB1-FA6766A9F2F1}"/>
              </a:ext>
            </a:extLst>
          </p:cNvPr>
          <p:cNvSpPr txBox="1">
            <a:spLocks noChangeArrowheads="1"/>
          </p:cNvSpPr>
          <p:nvPr/>
        </p:nvSpPr>
        <p:spPr bwMode="auto">
          <a:xfrm>
            <a:off x="508000" y="1753089"/>
            <a:ext cx="8572376" cy="463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defRPr/>
            </a:pPr>
            <a:r>
              <a:rPr lang="en-GB" sz="1100" b="1" dirty="0">
                <a:solidFill>
                  <a:schemeClr val="tx1">
                    <a:lumMod val="50000"/>
                    <a:lumOff val="50000"/>
                  </a:schemeClr>
                </a:solidFill>
                <a:latin typeface="Century Gothic" panose="020B0502020202020204" pitchFamily="34" charset="0"/>
                <a:cs typeface="Calibri" panose="020F0502020204030204" pitchFamily="34" charset="0"/>
              </a:rPr>
              <a:t>Fire: - The Fire alarm is tested every Wednesday at 2pm</a:t>
            </a:r>
          </a:p>
          <a:p>
            <a:pPr eaLnBrk="1" hangingPunct="1">
              <a:lnSpc>
                <a:spcPct val="150000"/>
              </a:lnSpc>
              <a:defRPr/>
            </a:pPr>
            <a:endParaRPr lang="en-GB" sz="1100" b="1" dirty="0">
              <a:solidFill>
                <a:schemeClr val="tx1">
                  <a:lumMod val="50000"/>
                  <a:lumOff val="50000"/>
                </a:schemeClr>
              </a:solidFill>
              <a:latin typeface="Century Gothic" panose="020B0502020202020204" pitchFamily="34" charset="0"/>
              <a:cs typeface="Calibri" panose="020F0502020204030204" pitchFamily="34" charset="0"/>
            </a:endParaRPr>
          </a:p>
          <a:p>
            <a:pPr eaLnBrk="1" hangingPunct="1">
              <a:lnSpc>
                <a:spcPct val="150000"/>
              </a:lnSpc>
              <a:defRPr/>
            </a:pPr>
            <a:r>
              <a:rPr lang="en-GB" sz="1100" b="1" dirty="0">
                <a:solidFill>
                  <a:schemeClr val="tx1">
                    <a:lumMod val="50000"/>
                    <a:lumOff val="50000"/>
                  </a:schemeClr>
                </a:solidFill>
                <a:latin typeface="Century Gothic" panose="020B0502020202020204" pitchFamily="34" charset="0"/>
                <a:cs typeface="Calibri" panose="020F0502020204030204" pitchFamily="34" charset="0"/>
              </a:rPr>
              <a:t>The alarm is a two-tone siren.</a:t>
            </a:r>
          </a:p>
          <a:p>
            <a:pPr eaLnBrk="1" hangingPunct="1">
              <a:lnSpc>
                <a:spcPct val="150000"/>
              </a:lnSpc>
              <a:defRPr/>
            </a:pPr>
            <a:endParaRPr lang="en-GB" sz="1100" dirty="0">
              <a:solidFill>
                <a:schemeClr val="tx1">
                  <a:lumMod val="50000"/>
                  <a:lumOff val="50000"/>
                </a:schemeClr>
              </a:solidFill>
              <a:latin typeface="Century Gothic" panose="020B0502020202020204" pitchFamily="34" charset="0"/>
              <a:cs typeface="Calibri" panose="020F0502020204030204" pitchFamily="34" charset="0"/>
            </a:endParaRPr>
          </a:p>
          <a:p>
            <a:pPr>
              <a:lnSpc>
                <a:spcPct val="150000"/>
              </a:lnSpc>
              <a:defRPr/>
            </a:pPr>
            <a:r>
              <a:rPr lang="en-GB" sz="1100" b="1" dirty="0">
                <a:solidFill>
                  <a:schemeClr val="tx1">
                    <a:lumMod val="50000"/>
                    <a:lumOff val="50000"/>
                  </a:schemeClr>
                </a:solidFill>
                <a:latin typeface="Century Gothic" panose="020B0502020202020204" pitchFamily="34" charset="0"/>
                <a:cs typeface="Calibri" panose="020F0502020204030204" pitchFamily="34" charset="0"/>
              </a:rPr>
              <a:t>Upon hearing the fire alarm:</a:t>
            </a:r>
          </a:p>
          <a:p>
            <a:pPr>
              <a:lnSpc>
                <a:spcPct val="150000"/>
              </a:lnSpc>
              <a:defRPr/>
            </a:pPr>
            <a:endParaRPr lang="en-GB" sz="1100" dirty="0">
              <a:solidFill>
                <a:schemeClr val="tx1">
                  <a:lumMod val="50000"/>
                  <a:lumOff val="50000"/>
                </a:schemeClr>
              </a:solidFill>
              <a:latin typeface="Century Gothic" panose="020B0502020202020204" pitchFamily="34" charset="0"/>
              <a:cs typeface="Calibri" panose="020F0502020204030204" pitchFamily="34" charset="0"/>
            </a:endParaRP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Stop work and leave the building by the nearest available exit.  </a:t>
            </a: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Do not stop to collect personal belongings or to remove Protective clothing</a:t>
            </a: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Report to the assembly point where the fire wardens will account for you.</a:t>
            </a:r>
          </a:p>
          <a:p>
            <a:pPr eaLnBrk="1" hangingPunct="1">
              <a:lnSpc>
                <a:spcPct val="150000"/>
              </a:lnSpc>
              <a:defRPr/>
            </a:pPr>
            <a:endParaRPr lang="en-GB" sz="1100" dirty="0">
              <a:solidFill>
                <a:schemeClr val="tx1">
                  <a:lumMod val="50000"/>
                  <a:lumOff val="50000"/>
                </a:schemeClr>
              </a:solidFill>
              <a:latin typeface="Century Gothic" panose="020B0502020202020204" pitchFamily="34" charset="0"/>
              <a:cs typeface="Calibri" panose="020F0502020204030204" pitchFamily="34" charset="0"/>
            </a:endParaRPr>
          </a:p>
          <a:p>
            <a:pPr>
              <a:lnSpc>
                <a:spcPct val="150000"/>
              </a:lnSpc>
              <a:defRPr/>
            </a:pPr>
            <a:r>
              <a:rPr lang="en-GB" sz="1100" b="1" dirty="0">
                <a:solidFill>
                  <a:schemeClr val="tx1">
                    <a:lumMod val="50000"/>
                    <a:lumOff val="50000"/>
                  </a:schemeClr>
                </a:solidFill>
                <a:latin typeface="Century Gothic" panose="020B0502020202020204" pitchFamily="34" charset="0"/>
                <a:cs typeface="Calibri" panose="020F0502020204030204" pitchFamily="34" charset="0"/>
              </a:rPr>
              <a:t>Upon discovering a fire:</a:t>
            </a:r>
          </a:p>
          <a:p>
            <a:pPr>
              <a:lnSpc>
                <a:spcPct val="150000"/>
              </a:lnSpc>
              <a:defRPr/>
            </a:pPr>
            <a:endParaRPr lang="en-GB" sz="1100" dirty="0">
              <a:solidFill>
                <a:schemeClr val="tx1">
                  <a:lumMod val="50000"/>
                  <a:lumOff val="50000"/>
                </a:schemeClr>
              </a:solidFill>
              <a:latin typeface="Century Gothic" panose="020B0502020202020204" pitchFamily="34" charset="0"/>
              <a:cs typeface="Calibri" panose="020F0502020204030204" pitchFamily="34" charset="0"/>
            </a:endParaRP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Raise the alarm by activating the nearest break glass call point    </a:t>
            </a: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Evacuate the building in a safe manner</a:t>
            </a: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Do not stop to collect personal belongings or to remove Protective clothing</a:t>
            </a:r>
          </a:p>
          <a:p>
            <a:pPr>
              <a:lnSpc>
                <a:spcPct val="150000"/>
              </a:lnSpc>
              <a:defRPr/>
            </a:pPr>
            <a:r>
              <a:rPr lang="en-GB" sz="1100" dirty="0">
                <a:solidFill>
                  <a:schemeClr val="tx1">
                    <a:lumMod val="50000"/>
                    <a:lumOff val="50000"/>
                  </a:schemeClr>
                </a:solidFill>
                <a:latin typeface="Century Gothic" panose="020B0502020202020204" pitchFamily="34" charset="0"/>
                <a:cs typeface="Calibri" panose="020F0502020204030204" pitchFamily="34" charset="0"/>
              </a:rPr>
              <a:t>Report to assembly point  5.</a:t>
            </a:r>
          </a:p>
          <a:p>
            <a:pPr>
              <a:lnSpc>
                <a:spcPct val="150000"/>
              </a:lnSpc>
              <a:defRPr/>
            </a:pPr>
            <a:r>
              <a:rPr lang="en-GB" sz="1100" dirty="0">
                <a:solidFill>
                  <a:schemeClr val="tx2">
                    <a:lumMod val="75000"/>
                  </a:schemeClr>
                </a:solidFill>
                <a:latin typeface="Century Gothic" panose="020B0502020202020204" pitchFamily="34" charset="0"/>
                <a:cs typeface="Calibri" panose="020F0502020204030204" pitchFamily="34" charset="0"/>
              </a:rPr>
              <a:t> </a:t>
            </a:r>
            <a:endParaRPr lang="en-GB" sz="1100" dirty="0">
              <a:latin typeface="Century Gothic" panose="020B0502020202020204" pitchFamily="34" charset="0"/>
              <a:cs typeface="Calibri" panose="020F0502020204030204" pitchFamily="34" charset="0"/>
            </a:endParaRPr>
          </a:p>
          <a:p>
            <a:pPr>
              <a:lnSpc>
                <a:spcPct val="150000"/>
              </a:lnSpc>
              <a:defRPr/>
            </a:pPr>
            <a:r>
              <a:rPr lang="en-GB" sz="1100" b="1" u="sng" dirty="0">
                <a:solidFill>
                  <a:srgbClr val="FF6F4C"/>
                </a:solidFill>
                <a:latin typeface="Century Gothic" panose="020B0502020202020204" pitchFamily="34" charset="0"/>
                <a:cs typeface="Calibri" panose="020F0502020204030204" pitchFamily="34" charset="0"/>
              </a:rPr>
              <a:t>DO NOT LEAVE THE SITE OR RETURN INTO THE BUILDING WITHOUT PERMISSION FROM THE SITE INCIDENT CONTROLLER</a:t>
            </a:r>
          </a:p>
        </p:txBody>
      </p:sp>
      <p:grpSp>
        <p:nvGrpSpPr>
          <p:cNvPr id="6" name="Group 5">
            <a:extLst>
              <a:ext uri="{FF2B5EF4-FFF2-40B4-BE49-F238E27FC236}">
                <a16:creationId xmlns:a16="http://schemas.microsoft.com/office/drawing/2014/main" id="{3E432A4A-75A3-4559-AB65-CF96EB60F3FE}"/>
              </a:ext>
            </a:extLst>
          </p:cNvPr>
          <p:cNvGrpSpPr/>
          <p:nvPr/>
        </p:nvGrpSpPr>
        <p:grpSpPr>
          <a:xfrm>
            <a:off x="8037272" y="2073100"/>
            <a:ext cx="2927866" cy="2365811"/>
            <a:chOff x="5996581" y="2132856"/>
            <a:chExt cx="2927866" cy="2365811"/>
          </a:xfrm>
        </p:grpSpPr>
        <p:pic>
          <p:nvPicPr>
            <p:cNvPr id="7" name="Picture 2">
              <a:extLst>
                <a:ext uri="{FF2B5EF4-FFF2-40B4-BE49-F238E27FC236}">
                  <a16:creationId xmlns:a16="http://schemas.microsoft.com/office/drawing/2014/main" id="{FD51F4AC-47EC-40AE-901B-EDB0CEB29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6581" y="2132856"/>
              <a:ext cx="2927866"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B3B0CF67-107F-4DF0-98E5-CEBB9EA79DC3}"/>
                </a:ext>
              </a:extLst>
            </p:cNvPr>
            <p:cNvSpPr txBox="1"/>
            <p:nvPr/>
          </p:nvSpPr>
          <p:spPr>
            <a:xfrm>
              <a:off x="7956376" y="3790781"/>
              <a:ext cx="432048" cy="707886"/>
            </a:xfrm>
            <a:prstGeom prst="rect">
              <a:avLst/>
            </a:prstGeom>
            <a:noFill/>
          </p:spPr>
          <p:txBody>
            <a:bodyPr wrap="square" rtlCol="0">
              <a:spAutoFit/>
            </a:bodyPr>
            <a:lstStyle/>
            <a:p>
              <a:r>
                <a:rPr lang="en-GB" sz="2000" b="1" dirty="0">
                  <a:solidFill>
                    <a:schemeClr val="bg1"/>
                  </a:solidFill>
                  <a:latin typeface="Calibri" pitchFamily="34" charset="0"/>
                </a:rPr>
                <a:t>5</a:t>
              </a:r>
            </a:p>
            <a:p>
              <a:endParaRPr lang="en-GB" sz="2000" dirty="0"/>
            </a:p>
          </p:txBody>
        </p:sp>
      </p:grpSp>
    </p:spTree>
    <p:extLst>
      <p:ext uri="{BB962C8B-B14F-4D97-AF65-F5344CB8AC3E}">
        <p14:creationId xmlns:p14="http://schemas.microsoft.com/office/powerpoint/2010/main" val="2034004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508000" y="504099"/>
            <a:ext cx="5184346" cy="346087"/>
          </a:xfrm>
        </p:spPr>
        <p:txBody>
          <a:bodyPr/>
          <a:lstStyle/>
          <a:p>
            <a:r>
              <a:rPr lang="en-GB" dirty="0"/>
              <a:t>Fire Safety – Assembly Points: </a:t>
            </a:r>
          </a:p>
        </p:txBody>
      </p:sp>
      <p:pic>
        <p:nvPicPr>
          <p:cNvPr id="6" name="Picture 5">
            <a:extLst>
              <a:ext uri="{FF2B5EF4-FFF2-40B4-BE49-F238E27FC236}">
                <a16:creationId xmlns:a16="http://schemas.microsoft.com/office/drawing/2014/main" id="{ACD706C8-5839-44F6-ADE1-85640877483B}"/>
              </a:ext>
            </a:extLst>
          </p:cNvPr>
          <p:cNvPicPr>
            <a:picLocks noChangeAspect="1"/>
          </p:cNvPicPr>
          <p:nvPr/>
        </p:nvPicPr>
        <p:blipFill>
          <a:blip r:embed="rId3"/>
          <a:stretch>
            <a:fillRect/>
          </a:stretch>
        </p:blipFill>
        <p:spPr>
          <a:xfrm>
            <a:off x="1392193" y="4268563"/>
            <a:ext cx="1311996" cy="1477328"/>
          </a:xfrm>
          <a:prstGeom prst="rect">
            <a:avLst/>
          </a:prstGeom>
        </p:spPr>
      </p:pic>
      <p:sp>
        <p:nvSpPr>
          <p:cNvPr id="7" name="Rectangle 6">
            <a:extLst>
              <a:ext uri="{FF2B5EF4-FFF2-40B4-BE49-F238E27FC236}">
                <a16:creationId xmlns:a16="http://schemas.microsoft.com/office/drawing/2014/main" id="{1C10ECD5-752E-46BD-B3BA-CD3A01D7B086}"/>
              </a:ext>
            </a:extLst>
          </p:cNvPr>
          <p:cNvSpPr/>
          <p:nvPr/>
        </p:nvSpPr>
        <p:spPr>
          <a:xfrm>
            <a:off x="5167242" y="2178711"/>
            <a:ext cx="5184346" cy="1754326"/>
          </a:xfrm>
          <a:prstGeom prst="rect">
            <a:avLst/>
          </a:prstGeom>
        </p:spPr>
        <p:txBody>
          <a:bodyPr wrap="square">
            <a:spAutoFit/>
          </a:bodyPr>
          <a:lstStyle/>
          <a:p>
            <a:r>
              <a:rPr lang="en-GB" dirty="0">
                <a:latin typeface="Century Gothic" panose="020B0502020202020204" pitchFamily="34" charset="0"/>
              </a:rPr>
              <a:t>Once at your assembly point your fire warden will be wearing orange hi vis vest.  </a:t>
            </a:r>
          </a:p>
          <a:p>
            <a:endParaRPr lang="en-GB" dirty="0">
              <a:latin typeface="Century Gothic" panose="020B0502020202020204" pitchFamily="34" charset="0"/>
            </a:endParaRPr>
          </a:p>
          <a:p>
            <a:r>
              <a:rPr lang="en-GB" dirty="0">
                <a:latin typeface="Century Gothic" panose="020B0502020202020204" pitchFamily="34" charset="0"/>
              </a:rPr>
              <a:t>The fire warden is responsible for the role call.  </a:t>
            </a:r>
          </a:p>
          <a:p>
            <a:endParaRPr lang="en-GB" dirty="0">
              <a:latin typeface="Century Gothic" panose="020B0502020202020204" pitchFamily="34" charset="0"/>
            </a:endParaRPr>
          </a:p>
          <a:p>
            <a:r>
              <a:rPr lang="en-GB" dirty="0">
                <a:latin typeface="Century Gothic" panose="020B0502020202020204" pitchFamily="34" charset="0"/>
              </a:rPr>
              <a:t>Please make sure you are accounted for.</a:t>
            </a:r>
          </a:p>
        </p:txBody>
      </p:sp>
      <p:grpSp>
        <p:nvGrpSpPr>
          <p:cNvPr id="8" name="Group 7">
            <a:extLst>
              <a:ext uri="{FF2B5EF4-FFF2-40B4-BE49-F238E27FC236}">
                <a16:creationId xmlns:a16="http://schemas.microsoft.com/office/drawing/2014/main" id="{A1E1969E-79AB-4625-B1C0-744E7785374E}"/>
              </a:ext>
            </a:extLst>
          </p:cNvPr>
          <p:cNvGrpSpPr/>
          <p:nvPr/>
        </p:nvGrpSpPr>
        <p:grpSpPr>
          <a:xfrm>
            <a:off x="815604" y="1801251"/>
            <a:ext cx="2927866" cy="2365811"/>
            <a:chOff x="5996581" y="2132856"/>
            <a:chExt cx="2927866" cy="2365811"/>
          </a:xfrm>
        </p:grpSpPr>
        <p:pic>
          <p:nvPicPr>
            <p:cNvPr id="9" name="Picture 2">
              <a:extLst>
                <a:ext uri="{FF2B5EF4-FFF2-40B4-BE49-F238E27FC236}">
                  <a16:creationId xmlns:a16="http://schemas.microsoft.com/office/drawing/2014/main" id="{70F4C226-2210-4FFB-8E30-B4E58D959F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6581" y="2132856"/>
              <a:ext cx="2927866"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a:extLst>
                <a:ext uri="{FF2B5EF4-FFF2-40B4-BE49-F238E27FC236}">
                  <a16:creationId xmlns:a16="http://schemas.microsoft.com/office/drawing/2014/main" id="{EA229F2D-077D-4965-A382-FC276E137686}"/>
                </a:ext>
              </a:extLst>
            </p:cNvPr>
            <p:cNvSpPr txBox="1"/>
            <p:nvPr/>
          </p:nvSpPr>
          <p:spPr>
            <a:xfrm>
              <a:off x="7956376" y="3790781"/>
              <a:ext cx="432048" cy="707886"/>
            </a:xfrm>
            <a:prstGeom prst="rect">
              <a:avLst/>
            </a:prstGeom>
            <a:noFill/>
          </p:spPr>
          <p:txBody>
            <a:bodyPr wrap="square" rtlCol="0">
              <a:spAutoFit/>
            </a:bodyPr>
            <a:lstStyle/>
            <a:p>
              <a:r>
                <a:rPr lang="en-GB" sz="2000" b="1" dirty="0">
                  <a:solidFill>
                    <a:schemeClr val="bg1"/>
                  </a:solidFill>
                  <a:latin typeface="Calibri" pitchFamily="34" charset="0"/>
                </a:rPr>
                <a:t>5</a:t>
              </a:r>
            </a:p>
            <a:p>
              <a:endParaRPr lang="en-GB" sz="2000" dirty="0"/>
            </a:p>
          </p:txBody>
        </p:sp>
      </p:grpSp>
    </p:spTree>
    <p:extLst>
      <p:ext uri="{BB962C8B-B14F-4D97-AF65-F5344CB8AC3E}">
        <p14:creationId xmlns:p14="http://schemas.microsoft.com/office/powerpoint/2010/main" val="3241268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25621" y="459677"/>
            <a:ext cx="11074400" cy="346087"/>
          </a:xfrm>
        </p:spPr>
        <p:txBody>
          <a:bodyPr/>
          <a:lstStyle/>
          <a:p>
            <a:r>
              <a:rPr lang="en-GB" dirty="0"/>
              <a:t>Emergency Procedures – Fire :</a:t>
            </a:r>
          </a:p>
        </p:txBody>
      </p:sp>
      <p:sp>
        <p:nvSpPr>
          <p:cNvPr id="12" name="Content Placeholder 3">
            <a:extLst>
              <a:ext uri="{FF2B5EF4-FFF2-40B4-BE49-F238E27FC236}">
                <a16:creationId xmlns:a16="http://schemas.microsoft.com/office/drawing/2014/main" id="{7955F178-897A-4B7D-80E8-474F86F3AF75}"/>
              </a:ext>
            </a:extLst>
          </p:cNvPr>
          <p:cNvSpPr txBox="1">
            <a:spLocks/>
          </p:cNvSpPr>
          <p:nvPr/>
        </p:nvSpPr>
        <p:spPr>
          <a:xfrm>
            <a:off x="876692" y="1791092"/>
            <a:ext cx="9964132" cy="4732256"/>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kern="0">
              <a:solidFill>
                <a:sysClr val="windowText" lastClr="000000"/>
              </a:solidFill>
              <a:latin typeface="Calibri" panose="020F0502020204030204" pitchFamily="34" charset="0"/>
              <a:cs typeface="Calibri" panose="020F0502020204030204" pitchFamily="34" charset="0"/>
            </a:endParaRPr>
          </a:p>
          <a:p>
            <a:endParaRPr lang="en-US" kern="0">
              <a:solidFill>
                <a:sysClr val="windowText" lastClr="000000"/>
              </a:solidFill>
              <a:latin typeface="Calibri" panose="020F0502020204030204" pitchFamily="34" charset="0"/>
              <a:cs typeface="Calibri" panose="020F0502020204030204" pitchFamily="34" charset="0"/>
            </a:endParaRPr>
          </a:p>
          <a:p>
            <a:endParaRPr lang="en-US" kern="0" dirty="0">
              <a:solidFill>
                <a:sysClr val="windowText" lastClr="000000"/>
              </a:solidFill>
              <a:latin typeface="Calibri" panose="020F0502020204030204" pitchFamily="34" charset="0"/>
              <a:cs typeface="Calibri" panose="020F0502020204030204" pitchFamily="34" charset="0"/>
            </a:endParaRPr>
          </a:p>
        </p:txBody>
      </p:sp>
      <p:pic>
        <p:nvPicPr>
          <p:cNvPr id="13" name="Picture 2">
            <a:extLst>
              <a:ext uri="{FF2B5EF4-FFF2-40B4-BE49-F238E27FC236}">
                <a16:creationId xmlns:a16="http://schemas.microsoft.com/office/drawing/2014/main" id="{9B542235-90ED-4E39-B8EC-E7523A92FC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5015" y="2255521"/>
            <a:ext cx="9418544" cy="3803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Straight Arrow Connector 13">
            <a:extLst>
              <a:ext uri="{FF2B5EF4-FFF2-40B4-BE49-F238E27FC236}">
                <a16:creationId xmlns:a16="http://schemas.microsoft.com/office/drawing/2014/main" id="{3A318257-7B21-4F73-A636-C87D9D1C1F81}"/>
              </a:ext>
            </a:extLst>
          </p:cNvPr>
          <p:cNvCxnSpPr>
            <a:cxnSpLocks/>
            <a:stCxn id="15" idx="2"/>
          </p:cNvCxnSpPr>
          <p:nvPr/>
        </p:nvCxnSpPr>
        <p:spPr>
          <a:xfrm flipH="1">
            <a:off x="3108161" y="2374294"/>
            <a:ext cx="1002484" cy="1697323"/>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D7EEDAD-D8E0-4CAE-A46B-2DC920AA9281}"/>
              </a:ext>
            </a:extLst>
          </p:cNvPr>
          <p:cNvSpPr txBox="1"/>
          <p:nvPr/>
        </p:nvSpPr>
        <p:spPr>
          <a:xfrm>
            <a:off x="2778497" y="1727963"/>
            <a:ext cx="2664296" cy="646331"/>
          </a:xfrm>
          <a:prstGeom prst="rect">
            <a:avLst/>
          </a:prstGeom>
          <a:noFill/>
        </p:spPr>
        <p:txBody>
          <a:bodyPr wrap="square" rtlCol="0">
            <a:spAutoFit/>
          </a:bodyPr>
          <a:lstStyle/>
          <a:p>
            <a:pPr algn="ctr"/>
            <a:r>
              <a:rPr lang="en-GB" b="1" dirty="0">
                <a:solidFill>
                  <a:srgbClr val="FF6F4C"/>
                </a:solidFill>
                <a:latin typeface="Century Gothic" panose="020B0502020202020204" pitchFamily="34" charset="0"/>
              </a:rPr>
              <a:t>Fire Assembly Point</a:t>
            </a:r>
          </a:p>
          <a:p>
            <a:pPr algn="ctr"/>
            <a:r>
              <a:rPr lang="en-GB" b="1" dirty="0">
                <a:solidFill>
                  <a:srgbClr val="FF6F4C"/>
                </a:solidFill>
                <a:latin typeface="Century Gothic" panose="020B0502020202020204" pitchFamily="34" charset="0"/>
              </a:rPr>
              <a:t>9</a:t>
            </a:r>
          </a:p>
        </p:txBody>
      </p:sp>
      <p:cxnSp>
        <p:nvCxnSpPr>
          <p:cNvPr id="16" name="Straight Arrow Connector 15">
            <a:extLst>
              <a:ext uri="{FF2B5EF4-FFF2-40B4-BE49-F238E27FC236}">
                <a16:creationId xmlns:a16="http://schemas.microsoft.com/office/drawing/2014/main" id="{DD0C34D5-95F3-4D9A-A0F6-A8951374F3DF}"/>
              </a:ext>
            </a:extLst>
          </p:cNvPr>
          <p:cNvCxnSpPr>
            <a:cxnSpLocks/>
          </p:cNvCxnSpPr>
          <p:nvPr/>
        </p:nvCxnSpPr>
        <p:spPr>
          <a:xfrm flipH="1">
            <a:off x="3365419" y="2255521"/>
            <a:ext cx="3270804" cy="2366076"/>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83AAC19-6E0C-44F8-98AC-37C183B78213}"/>
              </a:ext>
            </a:extLst>
          </p:cNvPr>
          <p:cNvSpPr txBox="1"/>
          <p:nvPr/>
        </p:nvSpPr>
        <p:spPr>
          <a:xfrm>
            <a:off x="5371457" y="1668577"/>
            <a:ext cx="2664296" cy="646331"/>
          </a:xfrm>
          <a:prstGeom prst="rect">
            <a:avLst/>
          </a:prstGeom>
          <a:noFill/>
        </p:spPr>
        <p:txBody>
          <a:bodyPr wrap="square" rtlCol="0">
            <a:spAutoFit/>
          </a:bodyPr>
          <a:lstStyle/>
          <a:p>
            <a:pPr algn="ctr"/>
            <a:r>
              <a:rPr lang="en-GB" b="1" dirty="0">
                <a:solidFill>
                  <a:srgbClr val="FF6F4C"/>
                </a:solidFill>
                <a:latin typeface="Century Gothic" panose="020B0502020202020204" pitchFamily="34" charset="0"/>
              </a:rPr>
              <a:t>Fire Assembly Point</a:t>
            </a:r>
          </a:p>
          <a:p>
            <a:pPr algn="ctr"/>
            <a:r>
              <a:rPr lang="en-GB" b="1" dirty="0">
                <a:solidFill>
                  <a:srgbClr val="FF6F4C"/>
                </a:solidFill>
                <a:latin typeface="Century Gothic" panose="020B0502020202020204" pitchFamily="34" charset="0"/>
              </a:rPr>
              <a:t>5</a:t>
            </a:r>
          </a:p>
        </p:txBody>
      </p:sp>
      <p:sp>
        <p:nvSpPr>
          <p:cNvPr id="9" name="TextBox 8">
            <a:extLst>
              <a:ext uri="{FF2B5EF4-FFF2-40B4-BE49-F238E27FC236}">
                <a16:creationId xmlns:a16="http://schemas.microsoft.com/office/drawing/2014/main" id="{7421EF3A-4973-489F-A181-D0B5F92C6EEE}"/>
              </a:ext>
            </a:extLst>
          </p:cNvPr>
          <p:cNvSpPr txBox="1"/>
          <p:nvPr/>
        </p:nvSpPr>
        <p:spPr>
          <a:xfrm>
            <a:off x="8087826" y="1668576"/>
            <a:ext cx="2664296" cy="646331"/>
          </a:xfrm>
          <a:prstGeom prst="rect">
            <a:avLst/>
          </a:prstGeom>
          <a:noFill/>
        </p:spPr>
        <p:txBody>
          <a:bodyPr wrap="square" rtlCol="0">
            <a:spAutoFit/>
          </a:bodyPr>
          <a:lstStyle/>
          <a:p>
            <a:pPr algn="ctr"/>
            <a:r>
              <a:rPr lang="en-GB" b="1" dirty="0">
                <a:solidFill>
                  <a:srgbClr val="FF6F4C"/>
                </a:solidFill>
                <a:latin typeface="Century Gothic" panose="020B0502020202020204" pitchFamily="34" charset="0"/>
              </a:rPr>
              <a:t>Fire Assembly Point</a:t>
            </a:r>
          </a:p>
          <a:p>
            <a:pPr algn="ctr"/>
            <a:r>
              <a:rPr lang="en-GB" b="1" dirty="0">
                <a:solidFill>
                  <a:srgbClr val="FF6F4C"/>
                </a:solidFill>
                <a:latin typeface="Century Gothic" panose="020B0502020202020204" pitchFamily="34" charset="0"/>
              </a:rPr>
              <a:t>1</a:t>
            </a:r>
          </a:p>
        </p:txBody>
      </p:sp>
      <p:cxnSp>
        <p:nvCxnSpPr>
          <p:cNvPr id="10" name="Straight Arrow Connector 9">
            <a:extLst>
              <a:ext uri="{FF2B5EF4-FFF2-40B4-BE49-F238E27FC236}">
                <a16:creationId xmlns:a16="http://schemas.microsoft.com/office/drawing/2014/main" id="{16958F6C-5FA5-479F-BA82-DC9093DA565C}"/>
              </a:ext>
            </a:extLst>
          </p:cNvPr>
          <p:cNvCxnSpPr>
            <a:cxnSpLocks/>
          </p:cNvCxnSpPr>
          <p:nvPr/>
        </p:nvCxnSpPr>
        <p:spPr>
          <a:xfrm flipH="1">
            <a:off x="4125813" y="2193752"/>
            <a:ext cx="5174706" cy="2955403"/>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C2149F5-91A7-4049-8397-D88638613055}"/>
              </a:ext>
            </a:extLst>
          </p:cNvPr>
          <p:cNvSpPr txBox="1"/>
          <p:nvPr/>
        </p:nvSpPr>
        <p:spPr>
          <a:xfrm>
            <a:off x="1538744" y="6139860"/>
            <a:ext cx="2664296" cy="646331"/>
          </a:xfrm>
          <a:prstGeom prst="rect">
            <a:avLst/>
          </a:prstGeom>
          <a:noFill/>
        </p:spPr>
        <p:txBody>
          <a:bodyPr wrap="square" rtlCol="0">
            <a:spAutoFit/>
          </a:bodyPr>
          <a:lstStyle/>
          <a:p>
            <a:pPr algn="ctr"/>
            <a:r>
              <a:rPr lang="en-GB" b="1" dirty="0">
                <a:solidFill>
                  <a:srgbClr val="FF6F4C"/>
                </a:solidFill>
                <a:latin typeface="Century Gothic" panose="020B0502020202020204" pitchFamily="34" charset="0"/>
              </a:rPr>
              <a:t>Fire Assembly Point</a:t>
            </a:r>
          </a:p>
          <a:p>
            <a:pPr algn="ctr"/>
            <a:r>
              <a:rPr lang="en-GB" b="1" dirty="0">
                <a:solidFill>
                  <a:srgbClr val="FF6F4C"/>
                </a:solidFill>
                <a:latin typeface="Century Gothic" panose="020B0502020202020204" pitchFamily="34" charset="0"/>
              </a:rPr>
              <a:t>10</a:t>
            </a:r>
          </a:p>
        </p:txBody>
      </p:sp>
      <p:cxnSp>
        <p:nvCxnSpPr>
          <p:cNvPr id="18" name="Straight Arrow Connector 17">
            <a:extLst>
              <a:ext uri="{FF2B5EF4-FFF2-40B4-BE49-F238E27FC236}">
                <a16:creationId xmlns:a16="http://schemas.microsoft.com/office/drawing/2014/main" id="{3FE8B292-6E41-40A4-BD98-DCE7C2BC0936}"/>
              </a:ext>
            </a:extLst>
          </p:cNvPr>
          <p:cNvCxnSpPr>
            <a:cxnSpLocks/>
          </p:cNvCxnSpPr>
          <p:nvPr/>
        </p:nvCxnSpPr>
        <p:spPr>
          <a:xfrm flipV="1">
            <a:off x="3196281" y="5339903"/>
            <a:ext cx="1069615" cy="82522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402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50335" y="463039"/>
            <a:ext cx="11074400" cy="346087"/>
          </a:xfrm>
        </p:spPr>
        <p:txBody>
          <a:bodyPr/>
          <a:lstStyle/>
          <a:p>
            <a:r>
              <a:rPr lang="en-GB" dirty="0"/>
              <a:t>Emergency Procedures - Accident / Incidents / Near miss:</a:t>
            </a:r>
          </a:p>
        </p:txBody>
      </p:sp>
      <p:sp>
        <p:nvSpPr>
          <p:cNvPr id="12" name="Content Placeholder 3">
            <a:extLst>
              <a:ext uri="{FF2B5EF4-FFF2-40B4-BE49-F238E27FC236}">
                <a16:creationId xmlns:a16="http://schemas.microsoft.com/office/drawing/2014/main" id="{7955F178-897A-4B7D-80E8-474F86F3AF75}"/>
              </a:ext>
            </a:extLst>
          </p:cNvPr>
          <p:cNvSpPr txBox="1">
            <a:spLocks/>
          </p:cNvSpPr>
          <p:nvPr/>
        </p:nvSpPr>
        <p:spPr>
          <a:xfrm>
            <a:off x="876692" y="1791092"/>
            <a:ext cx="9964132" cy="4732256"/>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kern="0">
              <a:solidFill>
                <a:sysClr val="windowText" lastClr="000000"/>
              </a:solidFill>
              <a:latin typeface="Calibri" panose="020F0502020204030204" pitchFamily="34" charset="0"/>
              <a:cs typeface="Calibri" panose="020F0502020204030204" pitchFamily="34" charset="0"/>
            </a:endParaRPr>
          </a:p>
          <a:p>
            <a:endParaRPr lang="en-US" kern="0">
              <a:solidFill>
                <a:sysClr val="windowText" lastClr="000000"/>
              </a:solidFill>
              <a:latin typeface="Calibri" panose="020F0502020204030204" pitchFamily="34" charset="0"/>
              <a:cs typeface="Calibri" panose="020F0502020204030204" pitchFamily="34" charset="0"/>
            </a:endParaRPr>
          </a:p>
          <a:p>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524C9A32-5563-4B63-974B-6F2334B86F6D}"/>
              </a:ext>
            </a:extLst>
          </p:cNvPr>
          <p:cNvSpPr/>
          <p:nvPr/>
        </p:nvSpPr>
        <p:spPr>
          <a:xfrm>
            <a:off x="405371" y="1466945"/>
            <a:ext cx="10258854" cy="4770537"/>
          </a:xfrm>
          <a:prstGeom prst="rect">
            <a:avLst/>
          </a:prstGeom>
        </p:spPr>
        <p:txBody>
          <a:bodyPr wrap="square">
            <a:spAutoFit/>
          </a:bodyPr>
          <a:lstStyle/>
          <a:p>
            <a:r>
              <a:rPr lang="en-GB" sz="1600" dirty="0">
                <a:latin typeface="Century Gothic" panose="020B0502020202020204" pitchFamily="34" charset="0"/>
              </a:rPr>
              <a:t>All accidents, Incidents and near miss events must be reported to prevent recurrence including damage and spills.</a:t>
            </a:r>
          </a:p>
          <a:p>
            <a:endParaRPr lang="en-GB" sz="1600" dirty="0">
              <a:latin typeface="Century Gothic" panose="020B0502020202020204" pitchFamily="34" charset="0"/>
            </a:endParaRPr>
          </a:p>
          <a:p>
            <a:pPr marL="342900" indent="-342900">
              <a:buFont typeface="Arial" panose="020B0604020202020204" pitchFamily="34" charset="0"/>
              <a:buChar char="•"/>
            </a:pPr>
            <a:r>
              <a:rPr lang="en-GB" sz="1600" dirty="0">
                <a:latin typeface="Century Gothic" panose="020B0502020202020204" pitchFamily="34" charset="0"/>
              </a:rPr>
              <a:t>Accident  –  An unplanned event resulting in injury or harm</a:t>
            </a:r>
          </a:p>
          <a:p>
            <a:pPr marL="342900" indent="-342900">
              <a:buFont typeface="Arial" panose="020B0604020202020204" pitchFamily="34" charset="0"/>
              <a:buChar char="•"/>
            </a:pPr>
            <a:r>
              <a:rPr lang="en-GB" sz="1600" dirty="0">
                <a:latin typeface="Century Gothic" panose="020B0502020202020204" pitchFamily="34" charset="0"/>
              </a:rPr>
              <a:t>Incident   –  An unplanned event that results in damage or loss</a:t>
            </a:r>
          </a:p>
          <a:p>
            <a:pPr marL="342900" indent="-342900">
              <a:buFont typeface="Arial" panose="020B0604020202020204" pitchFamily="34" charset="0"/>
              <a:buChar char="•"/>
            </a:pPr>
            <a:r>
              <a:rPr lang="en-GB" sz="1600" dirty="0">
                <a:latin typeface="Century Gothic" panose="020B0502020202020204" pitchFamily="34" charset="0"/>
              </a:rPr>
              <a:t>Near Miss – An event that had the potential to cause injury, harm, damage or loss</a:t>
            </a:r>
          </a:p>
          <a:p>
            <a:endParaRPr lang="en-GB" sz="1600" dirty="0">
              <a:latin typeface="Century Gothic" panose="020B0502020202020204" pitchFamily="34" charset="0"/>
            </a:endParaRPr>
          </a:p>
          <a:p>
            <a:r>
              <a:rPr lang="en-GB" sz="1600" dirty="0">
                <a:latin typeface="Century Gothic" panose="020B0502020202020204" pitchFamily="34" charset="0"/>
              </a:rPr>
              <a:t>All of the above must be reported to your Site Contact. Health and Safety is everyone's responsibility.</a:t>
            </a:r>
          </a:p>
          <a:p>
            <a:endParaRPr lang="en-GB" sz="1600" dirty="0">
              <a:latin typeface="Century Gothic" panose="020B0502020202020204" pitchFamily="34" charset="0"/>
            </a:endParaRPr>
          </a:p>
          <a:p>
            <a:r>
              <a:rPr lang="en-GB" sz="1600" dirty="0">
                <a:latin typeface="Century Gothic" panose="020B0502020202020204" pitchFamily="34" charset="0"/>
              </a:rPr>
              <a:t>First Aid provisions should be made by the contractor however where this is not possible </a:t>
            </a:r>
            <a:r>
              <a:rPr lang="en-GB" sz="1600" dirty="0" err="1">
                <a:latin typeface="Century Gothic" panose="020B0502020202020204" pitchFamily="34" charset="0"/>
              </a:rPr>
              <a:t>Mowi</a:t>
            </a:r>
            <a:r>
              <a:rPr lang="en-GB" sz="1600" dirty="0">
                <a:latin typeface="Century Gothic" panose="020B0502020202020204" pitchFamily="34" charset="0"/>
              </a:rPr>
              <a:t> will support.  If first aid is required please request assistance from any member of staff who will contact a first aider on your behalf.</a:t>
            </a:r>
          </a:p>
          <a:p>
            <a:endParaRPr lang="en-GB" sz="1600" dirty="0">
              <a:latin typeface="Century Gothic" panose="020B0502020202020204" pitchFamily="34" charset="0"/>
            </a:endParaRPr>
          </a:p>
          <a:p>
            <a:r>
              <a:rPr lang="en-GB" sz="1600" dirty="0">
                <a:latin typeface="Century Gothic" panose="020B0502020202020204" pitchFamily="34" charset="0"/>
              </a:rPr>
              <a:t>First Aiders can be identified in Production Areas by the green hairnets and/or armbands.  Photos of First Aiders are also published on various noticeboards throughout the site. </a:t>
            </a:r>
          </a:p>
          <a:p>
            <a:endParaRPr lang="en-GB" sz="1600" dirty="0">
              <a:latin typeface="Century Gothic" panose="020B0502020202020204" pitchFamily="34" charset="0"/>
            </a:endParaRPr>
          </a:p>
          <a:p>
            <a:r>
              <a:rPr lang="en-GB" sz="1600" dirty="0">
                <a:latin typeface="Century Gothic" panose="020B0502020202020204" pitchFamily="34" charset="0"/>
              </a:rPr>
              <a:t>Only blue metal detectable plasters are issued on site. There is a  Plaster Tracking Procedure which must be followed. The First Aider issuing the plaster will give you instructions to follow if you  need a blue plaster.</a:t>
            </a:r>
          </a:p>
        </p:txBody>
      </p:sp>
      <p:pic>
        <p:nvPicPr>
          <p:cNvPr id="35" name="Picture 2">
            <a:extLst>
              <a:ext uri="{FF2B5EF4-FFF2-40B4-BE49-F238E27FC236}">
                <a16:creationId xmlns:a16="http://schemas.microsoft.com/office/drawing/2014/main" id="{376E3BE0-6AFE-4384-9C52-0B4F82D9A0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7879" y="2000250"/>
            <a:ext cx="142875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12F964A0-2831-4F7D-9863-C3B9D7204988}"/>
              </a:ext>
            </a:extLst>
          </p:cNvPr>
          <p:cNvPicPr>
            <a:picLocks noChangeAspect="1"/>
          </p:cNvPicPr>
          <p:nvPr/>
        </p:nvPicPr>
        <p:blipFill rotWithShape="1">
          <a:blip r:embed="rId4"/>
          <a:srcRect b="16816"/>
          <a:stretch/>
        </p:blipFill>
        <p:spPr>
          <a:xfrm>
            <a:off x="10484838" y="4264963"/>
            <a:ext cx="1369410" cy="1188486"/>
          </a:xfrm>
          <a:prstGeom prst="rect">
            <a:avLst/>
          </a:prstGeom>
        </p:spPr>
      </p:pic>
    </p:spTree>
    <p:extLst>
      <p:ext uri="{BB962C8B-B14F-4D97-AF65-F5344CB8AC3E}">
        <p14:creationId xmlns:p14="http://schemas.microsoft.com/office/powerpoint/2010/main" val="2778844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508000" y="436619"/>
            <a:ext cx="11074400" cy="346087"/>
          </a:xfrm>
        </p:spPr>
        <p:txBody>
          <a:bodyPr/>
          <a:lstStyle/>
          <a:p>
            <a:r>
              <a:rPr lang="en-GB" dirty="0"/>
              <a:t>Personal Protective Equipment (PPE):</a:t>
            </a:r>
          </a:p>
        </p:txBody>
      </p:sp>
      <p:sp>
        <p:nvSpPr>
          <p:cNvPr id="12" name="Content Placeholder 3">
            <a:extLst>
              <a:ext uri="{FF2B5EF4-FFF2-40B4-BE49-F238E27FC236}">
                <a16:creationId xmlns:a16="http://schemas.microsoft.com/office/drawing/2014/main" id="{7955F178-897A-4B7D-80E8-474F86F3AF75}"/>
              </a:ext>
            </a:extLst>
          </p:cNvPr>
          <p:cNvSpPr txBox="1">
            <a:spLocks/>
          </p:cNvSpPr>
          <p:nvPr/>
        </p:nvSpPr>
        <p:spPr>
          <a:xfrm>
            <a:off x="876692" y="1791092"/>
            <a:ext cx="9964132" cy="4732256"/>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kern="0">
              <a:solidFill>
                <a:sysClr val="windowText" lastClr="000000"/>
              </a:solidFill>
              <a:latin typeface="Calibri" panose="020F0502020204030204" pitchFamily="34" charset="0"/>
              <a:cs typeface="Calibri" panose="020F0502020204030204" pitchFamily="34" charset="0"/>
            </a:endParaRPr>
          </a:p>
          <a:p>
            <a:endParaRPr lang="en-US" kern="0">
              <a:solidFill>
                <a:sysClr val="windowText" lastClr="000000"/>
              </a:solidFill>
              <a:latin typeface="Calibri" panose="020F0502020204030204" pitchFamily="34" charset="0"/>
              <a:cs typeface="Calibri" panose="020F0502020204030204" pitchFamily="34" charset="0"/>
            </a:endParaRPr>
          </a:p>
          <a:p>
            <a:endParaRPr lang="en-US" kern="0" dirty="0">
              <a:solidFill>
                <a:sysClr val="windowText" lastClr="000000"/>
              </a:solidFill>
              <a:latin typeface="Calibri" panose="020F0502020204030204" pitchFamily="34" charset="0"/>
              <a:cs typeface="Calibri" panose="020F0502020204030204" pitchFamily="34" charset="0"/>
            </a:endParaRPr>
          </a:p>
        </p:txBody>
      </p:sp>
      <p:pic>
        <p:nvPicPr>
          <p:cNvPr id="10" name="Picture 2">
            <a:extLst>
              <a:ext uri="{FF2B5EF4-FFF2-40B4-BE49-F238E27FC236}">
                <a16:creationId xmlns:a16="http://schemas.microsoft.com/office/drawing/2014/main" id="{5888923D-7D7D-4E35-8727-AC4D81C12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5524" y="1791092"/>
            <a:ext cx="1419225"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a:extLst>
              <a:ext uri="{FF2B5EF4-FFF2-40B4-BE49-F238E27FC236}">
                <a16:creationId xmlns:a16="http://schemas.microsoft.com/office/drawing/2014/main" id="{88607E38-894E-4690-ADFC-E07B2402DC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5524" y="3257430"/>
            <a:ext cx="14287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a:extLst>
              <a:ext uri="{FF2B5EF4-FFF2-40B4-BE49-F238E27FC236}">
                <a16:creationId xmlns:a16="http://schemas.microsoft.com/office/drawing/2014/main" id="{89E9E319-6BA6-4F76-8891-442CFE28CA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9719" y="4907265"/>
            <a:ext cx="1428750" cy="1284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3">
            <a:extLst>
              <a:ext uri="{FF2B5EF4-FFF2-40B4-BE49-F238E27FC236}">
                <a16:creationId xmlns:a16="http://schemas.microsoft.com/office/drawing/2014/main" id="{2E27164C-0222-43AA-8D65-6143F9B6E558}"/>
              </a:ext>
            </a:extLst>
          </p:cNvPr>
          <p:cNvSpPr txBox="1">
            <a:spLocks/>
          </p:cNvSpPr>
          <p:nvPr/>
        </p:nvSpPr>
        <p:spPr>
          <a:xfrm>
            <a:off x="508001" y="1532238"/>
            <a:ext cx="9258168" cy="4802574"/>
          </a:xfrm>
          <a:prstGeom prst="rect">
            <a:avLst/>
          </a:prstGeom>
        </p:spPr>
        <p:txBody>
          <a:bodyPr>
            <a:normAutofit fontScale="92500" lnSpcReduction="1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defRPr/>
            </a:pPr>
            <a:r>
              <a:rPr lang="en-GB" sz="1500" kern="0" dirty="0">
                <a:latin typeface="Century Gothic" panose="020B0502020202020204" pitchFamily="34" charset="0"/>
              </a:rPr>
              <a:t>PPE is dependant on the task being performed and areas you are working in. Your site host is responsible for providing instruction on the area requirements.</a:t>
            </a:r>
          </a:p>
          <a:p>
            <a:pPr>
              <a:defRPr/>
            </a:pPr>
            <a:endParaRPr lang="en-GB" sz="1500" kern="0" dirty="0">
              <a:latin typeface="Century Gothic" panose="020B0502020202020204" pitchFamily="34" charset="0"/>
            </a:endParaRPr>
          </a:p>
          <a:p>
            <a:pPr>
              <a:defRPr/>
            </a:pPr>
            <a:endParaRPr lang="en-GB" sz="1500" kern="0" dirty="0">
              <a:latin typeface="Century Gothic" panose="020B0502020202020204" pitchFamily="34" charset="0"/>
            </a:endParaRPr>
          </a:p>
          <a:p>
            <a:pPr>
              <a:defRPr/>
            </a:pPr>
            <a:r>
              <a:rPr lang="en-GB" sz="1500" kern="0" dirty="0">
                <a:latin typeface="Century Gothic" panose="020B0502020202020204" pitchFamily="34" charset="0"/>
              </a:rPr>
              <a:t>Requirements within the factory: Hair net, beard snood (if appropriate), overall and safety footwear. The colour of overcoat is dependant on the area and  your function.  Hairnets are colour code with visitor/contractor wearing pink.</a:t>
            </a:r>
          </a:p>
          <a:p>
            <a:pPr>
              <a:defRPr/>
            </a:pPr>
            <a:endParaRPr lang="en-GB" sz="1500" kern="0" dirty="0">
              <a:latin typeface="Century Gothic" panose="020B0502020202020204" pitchFamily="34" charset="0"/>
            </a:endParaRPr>
          </a:p>
          <a:p>
            <a:pPr>
              <a:defRPr/>
            </a:pPr>
            <a:r>
              <a:rPr lang="en-GB" sz="1500" kern="0" dirty="0">
                <a:latin typeface="Century Gothic" panose="020B0502020202020204" pitchFamily="34" charset="0"/>
              </a:rPr>
              <a:t>External yard : high vis jacket and safety footwear.</a:t>
            </a:r>
          </a:p>
          <a:p>
            <a:pPr>
              <a:defRPr/>
            </a:pPr>
            <a:endParaRPr lang="en-GB" sz="1500" kern="0" dirty="0">
              <a:latin typeface="Century Gothic" panose="020B0502020202020204" pitchFamily="34" charset="0"/>
            </a:endParaRPr>
          </a:p>
          <a:p>
            <a:pPr>
              <a:defRPr/>
            </a:pPr>
            <a:endParaRPr lang="en-GB" sz="1500" kern="0" dirty="0">
              <a:latin typeface="Century Gothic" panose="020B0502020202020204" pitchFamily="34" charset="0"/>
            </a:endParaRPr>
          </a:p>
          <a:p>
            <a:pPr>
              <a:defRPr/>
            </a:pPr>
            <a:endParaRPr lang="en-GB" sz="1500" kern="0" dirty="0">
              <a:latin typeface="Century Gothic" panose="020B0502020202020204" pitchFamily="34" charset="0"/>
            </a:endParaRPr>
          </a:p>
          <a:p>
            <a:pPr>
              <a:defRPr/>
            </a:pPr>
            <a:endParaRPr lang="en-GB" sz="1500" kern="0" dirty="0">
              <a:solidFill>
                <a:schemeClr val="tx1">
                  <a:lumMod val="50000"/>
                  <a:lumOff val="50000"/>
                </a:schemeClr>
              </a:solidFill>
              <a:latin typeface="Century Gothic" panose="020B0502020202020204" pitchFamily="34" charset="0"/>
            </a:endParaRPr>
          </a:p>
          <a:p>
            <a:pPr>
              <a:defRPr/>
            </a:pPr>
            <a:endParaRPr lang="en-GB" sz="1500" kern="0" dirty="0">
              <a:solidFill>
                <a:schemeClr val="tx1">
                  <a:lumMod val="50000"/>
                  <a:lumOff val="50000"/>
                </a:schemeClr>
              </a:solidFill>
              <a:latin typeface="Century Gothic" panose="020B0502020202020204" pitchFamily="34" charset="0"/>
            </a:endParaRPr>
          </a:p>
          <a:p>
            <a:pPr>
              <a:defRPr/>
            </a:pPr>
            <a:endParaRPr lang="en-GB" sz="1500" kern="0" dirty="0">
              <a:solidFill>
                <a:schemeClr val="tx1">
                  <a:lumMod val="50000"/>
                  <a:lumOff val="50000"/>
                </a:schemeClr>
              </a:solidFill>
              <a:latin typeface="Century Gothic" panose="020B0502020202020204" pitchFamily="34" charset="0"/>
            </a:endParaRPr>
          </a:p>
          <a:p>
            <a:pPr>
              <a:defRPr/>
            </a:pPr>
            <a:endParaRPr lang="en-GB" sz="1500" kern="0" dirty="0">
              <a:solidFill>
                <a:schemeClr val="tx1">
                  <a:lumMod val="50000"/>
                  <a:lumOff val="50000"/>
                </a:schemeClr>
              </a:solidFill>
              <a:latin typeface="Century Gothic" panose="020B0502020202020204" pitchFamily="34" charset="0"/>
            </a:endParaRPr>
          </a:p>
          <a:p>
            <a:pPr>
              <a:defRPr/>
            </a:pPr>
            <a:endParaRPr lang="en-GB" sz="1500" kern="0" dirty="0">
              <a:solidFill>
                <a:schemeClr val="tx1">
                  <a:lumMod val="50000"/>
                  <a:lumOff val="50000"/>
                </a:schemeClr>
              </a:solidFill>
              <a:latin typeface="Century Gothic" panose="020B0502020202020204" pitchFamily="34" charset="0"/>
            </a:endParaRPr>
          </a:p>
          <a:p>
            <a:pPr>
              <a:defRPr/>
            </a:pPr>
            <a:endParaRPr lang="en-GB" sz="1500" kern="0" dirty="0">
              <a:solidFill>
                <a:schemeClr val="tx2">
                  <a:lumMod val="75000"/>
                </a:schemeClr>
              </a:solidFill>
              <a:latin typeface="Century Gothic" panose="020B0502020202020204" pitchFamily="34" charset="0"/>
            </a:endParaRPr>
          </a:p>
          <a:p>
            <a:pPr>
              <a:defRPr/>
            </a:pPr>
            <a:endParaRPr lang="en-GB" sz="1500" kern="0" dirty="0">
              <a:solidFill>
                <a:schemeClr val="tx2">
                  <a:lumMod val="75000"/>
                </a:schemeClr>
              </a:solidFill>
              <a:latin typeface="Century Gothic" panose="020B0502020202020204" pitchFamily="34" charset="0"/>
            </a:endParaRPr>
          </a:p>
          <a:p>
            <a:pPr>
              <a:defRPr/>
            </a:pPr>
            <a:r>
              <a:rPr lang="en-GB" sz="1500" kern="0" dirty="0">
                <a:solidFill>
                  <a:srgbClr val="FF6F4A"/>
                </a:solidFill>
                <a:latin typeface="Century Gothic" panose="020B0502020202020204" pitchFamily="34" charset="0"/>
              </a:rPr>
              <a:t>All PPE Should be kept in good condition and any defects reported immediately so replacement can be arranged.  </a:t>
            </a:r>
          </a:p>
          <a:p>
            <a:pPr>
              <a:defRPr/>
            </a:pPr>
            <a:r>
              <a:rPr lang="en-GB" sz="1500" u="sng" kern="0" dirty="0">
                <a:solidFill>
                  <a:srgbClr val="FF6F4A"/>
                </a:solidFill>
                <a:latin typeface="Century Gothic" panose="020B0502020202020204" pitchFamily="34" charset="0"/>
              </a:rPr>
              <a:t>Do not use damaged or faulty PPE.</a:t>
            </a:r>
          </a:p>
          <a:p>
            <a:pPr>
              <a:defRPr/>
            </a:pPr>
            <a:endParaRPr lang="en-GB" sz="1500" u="sng" kern="0" dirty="0">
              <a:solidFill>
                <a:srgbClr val="FF6F4A"/>
              </a:solidFill>
              <a:latin typeface="Century Gothic" panose="020B0502020202020204" pitchFamily="34" charset="0"/>
            </a:endParaRPr>
          </a:p>
          <a:p>
            <a:pPr>
              <a:defRPr/>
            </a:pPr>
            <a:r>
              <a:rPr lang="en-GB" sz="1500" u="sng" kern="0" dirty="0">
                <a:solidFill>
                  <a:srgbClr val="FF6F4A"/>
                </a:solidFill>
                <a:latin typeface="Century Gothic" panose="020B0502020202020204" pitchFamily="34" charset="0"/>
              </a:rPr>
              <a:t>Failure to wear appropriate PPE may result in contactors being asked to leave site.</a:t>
            </a:r>
          </a:p>
          <a:p>
            <a:endParaRPr lang="en-US" sz="1400" kern="0" dirty="0">
              <a:solidFill>
                <a:sysClr val="windowText" lastClr="000000"/>
              </a:solidFill>
            </a:endParaRPr>
          </a:p>
        </p:txBody>
      </p:sp>
      <p:pic>
        <p:nvPicPr>
          <p:cNvPr id="5" name="Picture 2">
            <a:extLst>
              <a:ext uri="{FF2B5EF4-FFF2-40B4-BE49-F238E27FC236}">
                <a16:creationId xmlns:a16="http://schemas.microsoft.com/office/drawing/2014/main" id="{AB6A3D8F-6DBF-4C07-A595-10B5C09537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0590" y="3638674"/>
            <a:ext cx="1116424" cy="1047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C86FF52B-2DFF-4757-9893-507872798C64}"/>
              </a:ext>
            </a:extLst>
          </p:cNvPr>
          <p:cNvSpPr txBox="1"/>
          <p:nvPr/>
        </p:nvSpPr>
        <p:spPr>
          <a:xfrm>
            <a:off x="2512727" y="3817916"/>
            <a:ext cx="6825152" cy="523220"/>
          </a:xfrm>
          <a:prstGeom prst="rect">
            <a:avLst/>
          </a:prstGeom>
          <a:noFill/>
        </p:spPr>
        <p:txBody>
          <a:bodyPr wrap="square" rtlCol="0">
            <a:spAutoFit/>
          </a:bodyPr>
          <a:lstStyle/>
          <a:p>
            <a:r>
              <a:rPr lang="en-GB" sz="1400" b="1" dirty="0">
                <a:latin typeface="Century Gothic" panose="020B0502020202020204" pitchFamily="34" charset="0"/>
              </a:rPr>
              <a:t>Hearing protection must be worn in RTC, Refrigeration Plant Rooms, Primary, High Care, and RTC Final Pack.</a:t>
            </a:r>
          </a:p>
        </p:txBody>
      </p:sp>
    </p:spTree>
    <p:extLst>
      <p:ext uri="{BB962C8B-B14F-4D97-AF65-F5344CB8AC3E}">
        <p14:creationId xmlns:p14="http://schemas.microsoft.com/office/powerpoint/2010/main" val="606801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508000" y="507129"/>
            <a:ext cx="11074400" cy="346087"/>
          </a:xfrm>
        </p:spPr>
        <p:txBody>
          <a:bodyPr/>
          <a:lstStyle/>
          <a:p>
            <a:r>
              <a:rPr lang="en-GB" dirty="0"/>
              <a:t>Personal Protective Equipment (PPE):</a:t>
            </a:r>
          </a:p>
        </p:txBody>
      </p:sp>
      <p:sp>
        <p:nvSpPr>
          <p:cNvPr id="3" name="Rectangle 2">
            <a:extLst>
              <a:ext uri="{FF2B5EF4-FFF2-40B4-BE49-F238E27FC236}">
                <a16:creationId xmlns:a16="http://schemas.microsoft.com/office/drawing/2014/main" id="{AB33B284-72DB-41BC-A688-7B84B0C20885}"/>
              </a:ext>
            </a:extLst>
          </p:cNvPr>
          <p:cNvSpPr/>
          <p:nvPr/>
        </p:nvSpPr>
        <p:spPr>
          <a:xfrm>
            <a:off x="399647" y="5581728"/>
            <a:ext cx="8126515" cy="369332"/>
          </a:xfrm>
          <a:prstGeom prst="rect">
            <a:avLst/>
          </a:prstGeom>
        </p:spPr>
        <p:txBody>
          <a:bodyPr wrap="square">
            <a:spAutoFit/>
          </a:bodyPr>
          <a:lstStyle/>
          <a:p>
            <a:endParaRPr lang="en-GB" dirty="0">
              <a:latin typeface="Century Gothic" panose="020B0502020202020204" pitchFamily="34" charset="0"/>
            </a:endParaRPr>
          </a:p>
        </p:txBody>
      </p:sp>
      <p:sp>
        <p:nvSpPr>
          <p:cNvPr id="5" name="Content Placeholder 3">
            <a:extLst>
              <a:ext uri="{FF2B5EF4-FFF2-40B4-BE49-F238E27FC236}">
                <a16:creationId xmlns:a16="http://schemas.microsoft.com/office/drawing/2014/main" id="{D0904681-7194-4E7F-BD98-DBA50035D2DE}"/>
              </a:ext>
            </a:extLst>
          </p:cNvPr>
          <p:cNvSpPr txBox="1">
            <a:spLocks/>
          </p:cNvSpPr>
          <p:nvPr/>
        </p:nvSpPr>
        <p:spPr>
          <a:xfrm>
            <a:off x="508000" y="1554912"/>
            <a:ext cx="10646529" cy="4298624"/>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defRPr/>
            </a:pPr>
            <a:r>
              <a:rPr lang="en-GB" sz="1600" kern="0" dirty="0">
                <a:latin typeface="Calibri" pitchFamily="34" charset="0"/>
              </a:rPr>
              <a:t>PPE must be worn in the correct manner.  </a:t>
            </a:r>
          </a:p>
          <a:p>
            <a:pPr>
              <a:defRPr/>
            </a:pPr>
            <a:endParaRPr lang="en-GB" sz="1600" kern="0" dirty="0">
              <a:latin typeface="Calibri" pitchFamily="34" charset="0"/>
            </a:endParaRPr>
          </a:p>
          <a:p>
            <a:pPr>
              <a:defRPr/>
            </a:pPr>
            <a:r>
              <a:rPr lang="en-GB" sz="1600" kern="0" dirty="0">
                <a:latin typeface="Calibri" pitchFamily="34" charset="0"/>
              </a:rPr>
              <a:t>The steps below detail the order PPE should be worn on entry into</a:t>
            </a:r>
          </a:p>
          <a:p>
            <a:pPr>
              <a:defRPr/>
            </a:pPr>
            <a:r>
              <a:rPr lang="en-GB" sz="1600" kern="0" dirty="0">
                <a:latin typeface="Calibri" pitchFamily="34" charset="0"/>
              </a:rPr>
              <a:t>the Factory.  All PPE is available in the Hygiene Lock.</a:t>
            </a:r>
          </a:p>
          <a:p>
            <a:pPr>
              <a:defRPr/>
            </a:pPr>
            <a:endParaRPr lang="en-GB" sz="1600" u="sng" kern="0" dirty="0">
              <a:latin typeface="Calibri" pitchFamily="34" charset="0"/>
            </a:endParaRPr>
          </a:p>
          <a:p>
            <a:pPr marL="342900" indent="-342900">
              <a:buFontTx/>
              <a:buAutoNum type="arabicPeriod"/>
              <a:defRPr/>
            </a:pPr>
            <a:r>
              <a:rPr lang="en-GB" sz="1600" kern="0" dirty="0">
                <a:latin typeface="Calibri" pitchFamily="34" charset="0"/>
              </a:rPr>
              <a:t>Hairnet</a:t>
            </a:r>
          </a:p>
          <a:p>
            <a:pPr marL="342900" indent="-342900">
              <a:buFontTx/>
              <a:buAutoNum type="arabicPeriod"/>
              <a:defRPr/>
            </a:pPr>
            <a:r>
              <a:rPr lang="en-GB" sz="1600" kern="0" dirty="0">
                <a:latin typeface="Calibri" pitchFamily="34" charset="0"/>
              </a:rPr>
              <a:t>Beard Snood (if applicable)</a:t>
            </a:r>
          </a:p>
          <a:p>
            <a:pPr marL="342900" indent="-342900">
              <a:buFontTx/>
              <a:buAutoNum type="arabicPeriod"/>
              <a:defRPr/>
            </a:pPr>
            <a:r>
              <a:rPr lang="en-GB" sz="1600" kern="0" dirty="0">
                <a:latin typeface="Calibri" pitchFamily="34" charset="0"/>
              </a:rPr>
              <a:t>Footwear</a:t>
            </a:r>
          </a:p>
          <a:p>
            <a:pPr marL="342900" indent="-342900">
              <a:buFontTx/>
              <a:buAutoNum type="arabicPeriod"/>
              <a:defRPr/>
            </a:pPr>
            <a:r>
              <a:rPr lang="en-GB" sz="1600" kern="0" dirty="0">
                <a:latin typeface="Calibri" pitchFamily="34" charset="0"/>
              </a:rPr>
              <a:t>Wash hands</a:t>
            </a:r>
          </a:p>
          <a:p>
            <a:pPr marL="342900" indent="-342900">
              <a:buFontTx/>
              <a:buAutoNum type="arabicPeriod"/>
              <a:defRPr/>
            </a:pPr>
            <a:r>
              <a:rPr lang="en-GB" sz="1600" kern="0" dirty="0">
                <a:latin typeface="Calibri" pitchFamily="34" charset="0"/>
              </a:rPr>
              <a:t>White coat / overall (engineering coats are available)</a:t>
            </a:r>
          </a:p>
          <a:p>
            <a:pPr marL="342900" indent="-342900">
              <a:buFontTx/>
              <a:buAutoNum type="arabicPeriod"/>
              <a:defRPr/>
            </a:pPr>
            <a:endParaRPr lang="en-GB" sz="1600" kern="0" dirty="0">
              <a:latin typeface="Calibri" pitchFamily="34" charset="0"/>
            </a:endParaRPr>
          </a:p>
          <a:p>
            <a:pPr>
              <a:defRPr/>
            </a:pPr>
            <a:r>
              <a:rPr lang="en-GB" sz="1600" kern="0" dirty="0">
                <a:latin typeface="Calibri" pitchFamily="34" charset="0"/>
              </a:rPr>
              <a:t>The steps below detail the order in which PPE should be removed on exit from the Factory.  Once in the Hygiene lock</a:t>
            </a:r>
          </a:p>
          <a:p>
            <a:pPr>
              <a:defRPr/>
            </a:pPr>
            <a:endParaRPr lang="en-GB" sz="1600" kern="0" dirty="0">
              <a:latin typeface="Calibri" pitchFamily="34" charset="0"/>
            </a:endParaRPr>
          </a:p>
          <a:p>
            <a:pPr marL="342900" indent="-342900">
              <a:buFont typeface="+mj-lt"/>
              <a:buAutoNum type="arabicPeriod"/>
              <a:defRPr/>
            </a:pPr>
            <a:r>
              <a:rPr lang="en-GB" sz="1600" kern="0" dirty="0">
                <a:latin typeface="Calibri" pitchFamily="34" charset="0"/>
              </a:rPr>
              <a:t>Remove white coat and place on a peg or in the laundry cage</a:t>
            </a:r>
          </a:p>
          <a:p>
            <a:pPr marL="342900" indent="-342900">
              <a:buFont typeface="+mj-lt"/>
              <a:buAutoNum type="arabicPeriod"/>
              <a:defRPr/>
            </a:pPr>
            <a:r>
              <a:rPr lang="en-GB" sz="1600" kern="0" dirty="0">
                <a:latin typeface="Calibri" pitchFamily="34" charset="0"/>
              </a:rPr>
              <a:t>Remove footwear and place on the rack.  </a:t>
            </a:r>
          </a:p>
          <a:p>
            <a:pPr marL="342900" indent="-342900">
              <a:buFont typeface="+mj-lt"/>
              <a:buAutoNum type="arabicPeriod"/>
              <a:defRPr/>
            </a:pPr>
            <a:r>
              <a:rPr lang="en-GB" sz="1600" kern="0" dirty="0">
                <a:latin typeface="Calibri" pitchFamily="34" charset="0"/>
              </a:rPr>
              <a:t>Remove hairnets and beard snood and place them all in the bin provided.</a:t>
            </a:r>
          </a:p>
          <a:p>
            <a:pPr marL="342900" indent="-342900">
              <a:buFont typeface="+mj-lt"/>
              <a:buAutoNum type="arabicPeriod"/>
              <a:defRPr/>
            </a:pPr>
            <a:r>
              <a:rPr lang="en-GB" sz="1600" kern="0" dirty="0">
                <a:latin typeface="Calibri" pitchFamily="34" charset="0"/>
              </a:rPr>
              <a:t>Exit the area</a:t>
            </a:r>
          </a:p>
          <a:p>
            <a:pPr>
              <a:defRPr/>
            </a:pPr>
            <a:endParaRPr lang="en-GB" sz="1400" b="1" kern="0" dirty="0">
              <a:solidFill>
                <a:schemeClr val="tx1">
                  <a:lumMod val="50000"/>
                  <a:lumOff val="50000"/>
                </a:schemeClr>
              </a:solidFill>
              <a:latin typeface="Calibri" pitchFamily="34" charset="0"/>
            </a:endParaRPr>
          </a:p>
          <a:p>
            <a:pPr>
              <a:defRPr/>
            </a:pPr>
            <a:endParaRPr lang="en-GB" sz="1400" b="1" kern="0" dirty="0">
              <a:solidFill>
                <a:schemeClr val="tx1">
                  <a:lumMod val="50000"/>
                  <a:lumOff val="50000"/>
                </a:schemeClr>
              </a:solidFill>
              <a:latin typeface="Calibri" pitchFamily="34" charset="0"/>
            </a:endParaRPr>
          </a:p>
          <a:p>
            <a:pPr>
              <a:defRPr/>
            </a:pPr>
            <a:endParaRPr lang="en-GB" sz="1400" kern="0" dirty="0">
              <a:solidFill>
                <a:srgbClr val="FF0000"/>
              </a:solidFill>
              <a:latin typeface="Calibri" pitchFamily="34" charset="0"/>
            </a:endParaRPr>
          </a:p>
          <a:p>
            <a:endParaRPr lang="en-US" sz="1400" kern="0" dirty="0">
              <a:solidFill>
                <a:sysClr val="windowText" lastClr="000000"/>
              </a:solidFill>
            </a:endParaRPr>
          </a:p>
        </p:txBody>
      </p:sp>
      <p:pic>
        <p:nvPicPr>
          <p:cNvPr id="9" name="Picture 8">
            <a:extLst>
              <a:ext uri="{FF2B5EF4-FFF2-40B4-BE49-F238E27FC236}">
                <a16:creationId xmlns:a16="http://schemas.microsoft.com/office/drawing/2014/main" id="{84A966DD-4C8C-42D0-A901-11761668B468}"/>
              </a:ext>
            </a:extLst>
          </p:cNvPr>
          <p:cNvPicPr/>
          <p:nvPr/>
        </p:nvPicPr>
        <p:blipFill>
          <a:blip r:embed="rId3">
            <a:extLst>
              <a:ext uri="{28A0092B-C50C-407E-A947-70E740481C1C}">
                <a14:useLocalDpi xmlns:a14="http://schemas.microsoft.com/office/drawing/2010/main" val="0"/>
              </a:ext>
            </a:extLst>
          </a:blip>
          <a:stretch>
            <a:fillRect/>
          </a:stretch>
        </p:blipFill>
        <p:spPr>
          <a:xfrm>
            <a:off x="8365628" y="1457388"/>
            <a:ext cx="3422720" cy="2756295"/>
          </a:xfrm>
          <a:prstGeom prst="rect">
            <a:avLst/>
          </a:prstGeom>
        </p:spPr>
      </p:pic>
    </p:spTree>
    <p:extLst>
      <p:ext uri="{BB962C8B-B14F-4D97-AF65-F5344CB8AC3E}">
        <p14:creationId xmlns:p14="http://schemas.microsoft.com/office/powerpoint/2010/main" val="894350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508000" y="507129"/>
            <a:ext cx="11074400" cy="346087"/>
          </a:xfrm>
        </p:spPr>
        <p:txBody>
          <a:bodyPr/>
          <a:lstStyle/>
          <a:p>
            <a:r>
              <a:rPr lang="en-GB" dirty="0"/>
              <a:t>Machinery / Tools / Equipment:</a:t>
            </a:r>
          </a:p>
        </p:txBody>
      </p:sp>
      <p:pic>
        <p:nvPicPr>
          <p:cNvPr id="7" name="Picture 2">
            <a:extLst>
              <a:ext uri="{FF2B5EF4-FFF2-40B4-BE49-F238E27FC236}">
                <a16:creationId xmlns:a16="http://schemas.microsoft.com/office/drawing/2014/main" id="{95ED58C1-9CA3-4B1F-856F-A8BC3AE38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6354" y="2007811"/>
            <a:ext cx="3113920" cy="399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5B8D1636-B353-43D9-A041-49D4ABA952E0}"/>
              </a:ext>
            </a:extLst>
          </p:cNvPr>
          <p:cNvSpPr/>
          <p:nvPr/>
        </p:nvSpPr>
        <p:spPr>
          <a:xfrm>
            <a:off x="399647" y="1416238"/>
            <a:ext cx="8010235" cy="4478149"/>
          </a:xfrm>
          <a:prstGeom prst="rect">
            <a:avLst/>
          </a:prstGeom>
        </p:spPr>
        <p:txBody>
          <a:bodyPr wrap="square">
            <a:spAutoFit/>
          </a:bodyPr>
          <a:lstStyle/>
          <a:p>
            <a:r>
              <a:rPr lang="en-GB" sz="1500" dirty="0">
                <a:latin typeface="Century Gothic" panose="020B0502020202020204" pitchFamily="34" charset="0"/>
              </a:rPr>
              <a:t>All machinery / equipment  must be fit for purpose and have appropriate guarding.</a:t>
            </a:r>
          </a:p>
          <a:p>
            <a:endParaRPr lang="en-GB" sz="1500" dirty="0">
              <a:latin typeface="Century Gothic" panose="020B0502020202020204" pitchFamily="34" charset="0"/>
            </a:endParaRPr>
          </a:p>
          <a:p>
            <a:r>
              <a:rPr lang="en-GB" sz="1500" dirty="0">
                <a:latin typeface="Century Gothic" panose="020B0502020202020204" pitchFamily="34" charset="0"/>
              </a:rPr>
              <a:t>All portable appliances  must have been tested prior to bringing the equipment on site.</a:t>
            </a:r>
          </a:p>
          <a:p>
            <a:endParaRPr lang="en-GB" sz="1500" dirty="0">
              <a:latin typeface="Century Gothic" panose="020B0502020202020204" pitchFamily="34" charset="0"/>
            </a:endParaRPr>
          </a:p>
          <a:p>
            <a:r>
              <a:rPr lang="en-GB" sz="1500" dirty="0">
                <a:latin typeface="Century Gothic" panose="020B0502020202020204" pitchFamily="34" charset="0"/>
              </a:rPr>
              <a:t>Machine guards are fitted to protect the Operator, and must be in place at all times when the machine is running. Prior to guards being removed for machine cleaning or maintenance the must be fully isolated using the lock off and isolation procedure.</a:t>
            </a:r>
          </a:p>
          <a:p>
            <a:endParaRPr lang="en-GB" sz="1500" dirty="0">
              <a:latin typeface="Century Gothic" panose="020B0502020202020204" pitchFamily="34" charset="0"/>
            </a:endParaRPr>
          </a:p>
          <a:p>
            <a:r>
              <a:rPr lang="en-GB" sz="1500" dirty="0">
                <a:latin typeface="Century Gothic" panose="020B0502020202020204" pitchFamily="34" charset="0"/>
              </a:rPr>
              <a:t>Safety systems must not be by-passed at any time. </a:t>
            </a:r>
          </a:p>
          <a:p>
            <a:endParaRPr lang="en-GB" sz="1500" dirty="0">
              <a:latin typeface="Century Gothic" panose="020B0502020202020204" pitchFamily="34" charset="0"/>
            </a:endParaRPr>
          </a:p>
          <a:p>
            <a:r>
              <a:rPr lang="en-GB" sz="1500" dirty="0">
                <a:latin typeface="Century Gothic" panose="020B0502020202020204" pitchFamily="34" charset="0"/>
              </a:rPr>
              <a:t>Refuelling of any equipment on site should be avoided.  Where refuelling on site cannot </a:t>
            </a:r>
          </a:p>
          <a:p>
            <a:r>
              <a:rPr lang="en-GB" sz="1500" dirty="0">
                <a:latin typeface="Century Gothic" panose="020B0502020202020204" pitchFamily="34" charset="0"/>
              </a:rPr>
              <a:t> be avoided it must be carried out in an area away from any surface drains.</a:t>
            </a:r>
          </a:p>
          <a:p>
            <a:endParaRPr lang="en-GB" sz="1500" dirty="0">
              <a:latin typeface="Century Gothic" panose="020B0502020202020204" pitchFamily="34" charset="0"/>
            </a:endParaRPr>
          </a:p>
          <a:p>
            <a:r>
              <a:rPr lang="en-GB" sz="1500" dirty="0">
                <a:latin typeface="Century Gothic" panose="020B0502020202020204" pitchFamily="34" charset="0"/>
              </a:rPr>
              <a:t>All tools must be clean and free from contamination before being taken into the </a:t>
            </a:r>
          </a:p>
          <a:p>
            <a:r>
              <a:rPr lang="en-GB" sz="1500" dirty="0">
                <a:latin typeface="Century Gothic" panose="020B0502020202020204" pitchFamily="34" charset="0"/>
              </a:rPr>
              <a:t>Production Area</a:t>
            </a:r>
          </a:p>
          <a:p>
            <a:endParaRPr lang="en-GB" sz="1500" dirty="0">
              <a:latin typeface="Century Gothic" panose="020B0502020202020204" pitchFamily="34" charset="0"/>
            </a:endParaRPr>
          </a:p>
          <a:p>
            <a:r>
              <a:rPr lang="en-GB" sz="1500" dirty="0">
                <a:latin typeface="Century Gothic" panose="020B0502020202020204" pitchFamily="34" charset="0"/>
              </a:rPr>
              <a:t>All tools brought on to site must be removed from site.</a:t>
            </a:r>
          </a:p>
        </p:txBody>
      </p:sp>
      <p:sp>
        <p:nvSpPr>
          <p:cNvPr id="3" name="Rectangle 2">
            <a:extLst>
              <a:ext uri="{FF2B5EF4-FFF2-40B4-BE49-F238E27FC236}">
                <a16:creationId xmlns:a16="http://schemas.microsoft.com/office/drawing/2014/main" id="{AB33B284-72DB-41BC-A688-7B84B0C20885}"/>
              </a:ext>
            </a:extLst>
          </p:cNvPr>
          <p:cNvSpPr/>
          <p:nvPr/>
        </p:nvSpPr>
        <p:spPr>
          <a:xfrm>
            <a:off x="399647" y="5581728"/>
            <a:ext cx="8126515" cy="369332"/>
          </a:xfrm>
          <a:prstGeom prst="rect">
            <a:avLst/>
          </a:prstGeom>
        </p:spPr>
        <p:txBody>
          <a:bodyPr wrap="square">
            <a:spAutoFit/>
          </a:bodyPr>
          <a:lstStyle/>
          <a:p>
            <a:endParaRPr lang="en-GB" dirty="0">
              <a:latin typeface="Century Gothic" panose="020B0502020202020204" pitchFamily="34" charset="0"/>
            </a:endParaRPr>
          </a:p>
        </p:txBody>
      </p:sp>
    </p:spTree>
    <p:extLst>
      <p:ext uri="{BB962C8B-B14F-4D97-AF65-F5344CB8AC3E}">
        <p14:creationId xmlns:p14="http://schemas.microsoft.com/office/powerpoint/2010/main" val="2839454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45442" y="319914"/>
            <a:ext cx="11074400" cy="346087"/>
          </a:xfrm>
        </p:spPr>
        <p:txBody>
          <a:bodyPr/>
          <a:lstStyle/>
          <a:p>
            <a:r>
              <a:rPr lang="en-GB" dirty="0"/>
              <a:t>Ammonia:</a:t>
            </a:r>
          </a:p>
        </p:txBody>
      </p:sp>
      <p:sp>
        <p:nvSpPr>
          <p:cNvPr id="12" name="Content Placeholder 3">
            <a:extLst>
              <a:ext uri="{FF2B5EF4-FFF2-40B4-BE49-F238E27FC236}">
                <a16:creationId xmlns:a16="http://schemas.microsoft.com/office/drawing/2014/main" id="{7955F178-897A-4B7D-80E8-474F86F3AF75}"/>
              </a:ext>
            </a:extLst>
          </p:cNvPr>
          <p:cNvSpPr txBox="1">
            <a:spLocks/>
          </p:cNvSpPr>
          <p:nvPr/>
        </p:nvSpPr>
        <p:spPr>
          <a:xfrm>
            <a:off x="876692" y="1791092"/>
            <a:ext cx="9964132" cy="4732256"/>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kern="0" dirty="0">
              <a:solidFill>
                <a:sysClr val="windowText" lastClr="000000"/>
              </a:solidFill>
              <a:latin typeface="Calibri" panose="020F0502020204030204" pitchFamily="34" charset="0"/>
              <a:cs typeface="Calibri" panose="020F0502020204030204" pitchFamily="34" charset="0"/>
            </a:endParaRPr>
          </a:p>
          <a:p>
            <a:endParaRPr lang="en-US" kern="0" dirty="0">
              <a:solidFill>
                <a:sysClr val="windowText" lastClr="000000"/>
              </a:solidFill>
              <a:latin typeface="Calibri" panose="020F0502020204030204" pitchFamily="34" charset="0"/>
              <a:cs typeface="Calibri" panose="020F0502020204030204" pitchFamily="34" charset="0"/>
            </a:endParaRPr>
          </a:p>
          <a:p>
            <a:endParaRPr lang="en-US" kern="0" dirty="0">
              <a:solidFill>
                <a:sysClr val="windowText" lastClr="000000"/>
              </a:solidFill>
              <a:latin typeface="Calibri" panose="020F0502020204030204" pitchFamily="34" charset="0"/>
              <a:cs typeface="Calibri" panose="020F0502020204030204" pitchFamily="34" charset="0"/>
            </a:endParaRPr>
          </a:p>
        </p:txBody>
      </p:sp>
      <p:sp>
        <p:nvSpPr>
          <p:cNvPr id="8" name="Content Placeholder 3">
            <a:extLst>
              <a:ext uri="{FF2B5EF4-FFF2-40B4-BE49-F238E27FC236}">
                <a16:creationId xmlns:a16="http://schemas.microsoft.com/office/drawing/2014/main" id="{36FBE4DE-3433-4397-B3D8-E96B51F4DCE2}"/>
              </a:ext>
            </a:extLst>
          </p:cNvPr>
          <p:cNvSpPr txBox="1">
            <a:spLocks/>
          </p:cNvSpPr>
          <p:nvPr/>
        </p:nvSpPr>
        <p:spPr>
          <a:xfrm>
            <a:off x="539999" y="1918799"/>
            <a:ext cx="10885287" cy="4273200"/>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kern="0" dirty="0">
                <a:solidFill>
                  <a:sysClr val="windowText" lastClr="000000"/>
                </a:solidFill>
                <a:latin typeface="Century Gothic" panose="020B0502020202020204" pitchFamily="34" charset="0"/>
              </a:rPr>
              <a:t>Ammonia is a colourless gas, stored and used in refrigeration plant. This is external to the food production area.</a:t>
            </a:r>
          </a:p>
          <a:p>
            <a:endParaRPr lang="en-GB" kern="0" dirty="0">
              <a:solidFill>
                <a:sysClr val="windowText" lastClr="000000"/>
              </a:solidFill>
              <a:latin typeface="Century Gothic" panose="020B0502020202020204" pitchFamily="34" charset="0"/>
            </a:endParaRPr>
          </a:p>
          <a:p>
            <a:r>
              <a:rPr lang="en-GB" kern="0" dirty="0">
                <a:solidFill>
                  <a:sysClr val="windowText" lastClr="000000"/>
                </a:solidFill>
                <a:latin typeface="Century Gothic" panose="020B0502020202020204" pitchFamily="34" charset="0"/>
              </a:rPr>
              <a:t>Exposure to vapours can cause burns to outer tissue of eyes, nose, throat and lungs.  </a:t>
            </a:r>
          </a:p>
          <a:p>
            <a:r>
              <a:rPr lang="en-GB" kern="0" dirty="0">
                <a:solidFill>
                  <a:sysClr val="windowText" lastClr="000000"/>
                </a:solidFill>
                <a:latin typeface="Century Gothic" panose="020B0502020202020204" pitchFamily="34" charset="0"/>
              </a:rPr>
              <a:t>Prolonged exposure can cause suffocation</a:t>
            </a:r>
          </a:p>
          <a:p>
            <a:endParaRPr lang="en-GB" kern="0" dirty="0">
              <a:solidFill>
                <a:sysClr val="windowText" lastClr="000000"/>
              </a:solidFill>
              <a:latin typeface="Century Gothic" panose="020B0502020202020204" pitchFamily="34" charset="0"/>
            </a:endParaRPr>
          </a:p>
          <a:p>
            <a:r>
              <a:rPr lang="en-GB" kern="0" dirty="0">
                <a:solidFill>
                  <a:sysClr val="windowText" lastClr="000000"/>
                </a:solidFill>
                <a:latin typeface="Century Gothic" panose="020B0502020202020204" pitchFamily="34" charset="0"/>
              </a:rPr>
              <a:t>Emergency Response: If alarms sound</a:t>
            </a:r>
          </a:p>
          <a:p>
            <a:pPr marL="342900" indent="-342900">
              <a:buFont typeface="Arial" panose="020B0604020202020204" pitchFamily="34" charset="0"/>
              <a:buChar char="•"/>
            </a:pPr>
            <a:r>
              <a:rPr lang="en-GB" kern="0" dirty="0">
                <a:solidFill>
                  <a:sysClr val="windowText" lastClr="000000"/>
                </a:solidFill>
                <a:latin typeface="Century Gothic" panose="020B0502020202020204" pitchFamily="34" charset="0"/>
              </a:rPr>
              <a:t>Your host or Security will notify you if action is required.</a:t>
            </a:r>
          </a:p>
          <a:p>
            <a:pPr marL="342900" indent="-342900">
              <a:buFont typeface="Arial" panose="020B0604020202020204" pitchFamily="34" charset="0"/>
              <a:buChar char="•"/>
            </a:pPr>
            <a:r>
              <a:rPr lang="en-GB" kern="0" dirty="0">
                <a:solidFill>
                  <a:sysClr val="windowText" lastClr="000000"/>
                </a:solidFill>
                <a:latin typeface="Century Gothic" panose="020B0502020202020204" pitchFamily="34" charset="0"/>
              </a:rPr>
              <a:t>You will be directed to shelter in door in the staff canteen.</a:t>
            </a:r>
          </a:p>
          <a:p>
            <a:pPr marL="342900" indent="-342900">
              <a:buFont typeface="Arial" panose="020B0604020202020204" pitchFamily="34" charset="0"/>
              <a:buChar char="•"/>
            </a:pPr>
            <a:r>
              <a:rPr lang="en-GB" kern="0" dirty="0">
                <a:solidFill>
                  <a:sysClr val="windowText" lastClr="000000"/>
                </a:solidFill>
                <a:latin typeface="Century Gothic" panose="020B0502020202020204" pitchFamily="34" charset="0"/>
              </a:rPr>
              <a:t>Do not exit the building until informed it is safe to do so.</a:t>
            </a:r>
          </a:p>
          <a:p>
            <a:pPr marL="342900" indent="-342900">
              <a:buFont typeface="Arial" panose="020B0604020202020204" pitchFamily="34" charset="0"/>
              <a:buChar char="•"/>
            </a:pPr>
            <a:r>
              <a:rPr lang="en-GB" kern="0" dirty="0">
                <a:solidFill>
                  <a:sysClr val="windowText" lastClr="000000"/>
                </a:solidFill>
                <a:latin typeface="Century Gothic" panose="020B0502020202020204" pitchFamily="34" charset="0"/>
              </a:rPr>
              <a:t>If an evacuation is required, you will be told how to proceed.</a:t>
            </a:r>
          </a:p>
          <a:p>
            <a:pPr marL="342900" indent="-342900">
              <a:buFont typeface="Arial" panose="020B0604020202020204" pitchFamily="34" charset="0"/>
              <a:buChar char="•"/>
            </a:pPr>
            <a:r>
              <a:rPr lang="en-GB" kern="0" dirty="0">
                <a:solidFill>
                  <a:sysClr val="windowText" lastClr="000000"/>
                </a:solidFill>
                <a:latin typeface="Century Gothic" panose="020B0502020202020204" pitchFamily="34" charset="0"/>
              </a:rPr>
              <a:t>No smoking is be permitted during an evacuation.</a:t>
            </a:r>
          </a:p>
          <a:p>
            <a:endParaRPr lang="en-GB" sz="2000" kern="0" dirty="0">
              <a:solidFill>
                <a:sysClr val="windowText" lastClr="000000"/>
              </a:solidFill>
              <a:latin typeface="Calibri" panose="020F0502020204030204" pitchFamily="34" charset="0"/>
            </a:endParaRPr>
          </a:p>
        </p:txBody>
      </p:sp>
    </p:spTree>
    <p:extLst>
      <p:ext uri="{BB962C8B-B14F-4D97-AF65-F5344CB8AC3E}">
        <p14:creationId xmlns:p14="http://schemas.microsoft.com/office/powerpoint/2010/main" val="3632883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45442" y="319914"/>
            <a:ext cx="11074400" cy="346087"/>
          </a:xfrm>
        </p:spPr>
        <p:txBody>
          <a:bodyPr/>
          <a:lstStyle/>
          <a:p>
            <a:r>
              <a:rPr lang="en-GB" dirty="0"/>
              <a:t>Ladders:</a:t>
            </a:r>
          </a:p>
        </p:txBody>
      </p:sp>
      <p:sp>
        <p:nvSpPr>
          <p:cNvPr id="2" name="Content Placeholder 5">
            <a:extLst>
              <a:ext uri="{FF2B5EF4-FFF2-40B4-BE49-F238E27FC236}">
                <a16:creationId xmlns:a16="http://schemas.microsoft.com/office/drawing/2014/main" id="{56D8D505-D4B2-49D0-88E1-318D62E91CB0}"/>
              </a:ext>
            </a:extLst>
          </p:cNvPr>
          <p:cNvSpPr txBox="1">
            <a:spLocks/>
          </p:cNvSpPr>
          <p:nvPr/>
        </p:nvSpPr>
        <p:spPr>
          <a:xfrm>
            <a:off x="659876" y="1791092"/>
            <a:ext cx="10655432" cy="244315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kern="0" dirty="0">
                <a:solidFill>
                  <a:sysClr val="windowText" lastClr="000000"/>
                </a:solidFill>
                <a:latin typeface="Century Gothic" panose="020B0502020202020204" pitchFamily="34" charset="0"/>
              </a:rPr>
              <a:t>Ladder work should be for short duration tasks.</a:t>
            </a:r>
          </a:p>
          <a:p>
            <a:endParaRPr lang="en-GB" kern="0" dirty="0">
              <a:solidFill>
                <a:sysClr val="windowText" lastClr="000000"/>
              </a:solidFill>
              <a:latin typeface="Century Gothic" panose="020B0502020202020204" pitchFamily="34" charset="0"/>
            </a:endParaRPr>
          </a:p>
          <a:p>
            <a:r>
              <a:rPr lang="en-GB" kern="0" dirty="0">
                <a:solidFill>
                  <a:sysClr val="windowText" lastClr="000000"/>
                </a:solidFill>
                <a:latin typeface="Century Gothic" panose="020B0502020202020204" pitchFamily="34" charset="0"/>
              </a:rPr>
              <a:t>Work over 3m or that is expected to take more than 1 hour alternative access equipment should be used.  The use of MEWPs must be only be carried out by trained personnel.  Scaffolding must be erected and certificated by a competent person.</a:t>
            </a:r>
          </a:p>
          <a:p>
            <a:endParaRPr lang="en-GB" kern="0" dirty="0">
              <a:solidFill>
                <a:sysClr val="windowText" lastClr="000000"/>
              </a:solidFill>
              <a:latin typeface="Century Gothic" panose="020B0502020202020204" pitchFamily="34" charset="0"/>
            </a:endParaRPr>
          </a:p>
          <a:p>
            <a:r>
              <a:rPr lang="en-GB" kern="0" dirty="0">
                <a:solidFill>
                  <a:sysClr val="windowText" lastClr="000000"/>
                </a:solidFill>
                <a:latin typeface="Century Gothic" panose="020B0502020202020204" pitchFamily="34" charset="0"/>
              </a:rPr>
              <a:t>All ladders must be inspected &amp; records kept prior to use to ensure they are fit for purpose, in a good state of repair and clean/hygienic so there is no risk to food safety. Scissor lifts should be white wheels only.</a:t>
            </a:r>
          </a:p>
          <a:p>
            <a:endParaRPr lang="en-GB" kern="0" dirty="0">
              <a:solidFill>
                <a:sysClr val="windowText" lastClr="000000"/>
              </a:solidFill>
              <a:latin typeface="Calibri" pitchFamily="34" charset="0"/>
            </a:endParaRPr>
          </a:p>
        </p:txBody>
      </p:sp>
      <p:pic>
        <p:nvPicPr>
          <p:cNvPr id="3" name="Picture 4" descr="http://www.mileshire.co.uk/images/sub/access-equipment.jpg">
            <a:extLst>
              <a:ext uri="{FF2B5EF4-FFF2-40B4-BE49-F238E27FC236}">
                <a16:creationId xmlns:a16="http://schemas.microsoft.com/office/drawing/2014/main" id="{D23E5CE5-9A13-4F56-9907-9DE2DB153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506" y="4354314"/>
            <a:ext cx="2051720" cy="24137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www.unitedequipment.com.au/imgs/haulotte/optimum8_large.jpg?sfvrsn=2">
            <a:extLst>
              <a:ext uri="{FF2B5EF4-FFF2-40B4-BE49-F238E27FC236}">
                <a16:creationId xmlns:a16="http://schemas.microsoft.com/office/drawing/2014/main" id="{2E4987BB-42D1-4C2B-AD8E-AD73A1D9CE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3507" y="4353405"/>
            <a:ext cx="1411693" cy="22621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ts2.mm.bing.net/th?id=HN.608027173021223175&amp;pid=1.7">
            <a:extLst>
              <a:ext uri="{FF2B5EF4-FFF2-40B4-BE49-F238E27FC236}">
                <a16:creationId xmlns:a16="http://schemas.microsoft.com/office/drawing/2014/main" id="{0BF23FEA-E12B-42E8-AE40-3ED8A691F4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1933" y="4587045"/>
            <a:ext cx="1169792" cy="2028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080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42097" y="456128"/>
            <a:ext cx="5184346" cy="346087"/>
          </a:xfrm>
        </p:spPr>
        <p:txBody>
          <a:bodyPr/>
          <a:lstStyle/>
          <a:p>
            <a:r>
              <a:rPr lang="en-GB" dirty="0"/>
              <a:t>Food safety:</a:t>
            </a:r>
          </a:p>
        </p:txBody>
      </p:sp>
      <p:sp>
        <p:nvSpPr>
          <p:cNvPr id="2" name="Content Placeholder 2">
            <a:extLst>
              <a:ext uri="{FF2B5EF4-FFF2-40B4-BE49-F238E27FC236}">
                <a16:creationId xmlns:a16="http://schemas.microsoft.com/office/drawing/2014/main" id="{9C621A79-7367-44C9-B960-2E9DD442243B}"/>
              </a:ext>
            </a:extLst>
          </p:cNvPr>
          <p:cNvSpPr txBox="1">
            <a:spLocks/>
          </p:cNvSpPr>
          <p:nvPr/>
        </p:nvSpPr>
        <p:spPr>
          <a:xfrm>
            <a:off x="681402" y="1791091"/>
            <a:ext cx="11098706" cy="4239005"/>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kern="0" dirty="0">
                <a:solidFill>
                  <a:sysClr val="windowText" lastClr="000000"/>
                </a:solidFill>
                <a:latin typeface="Century Gothic" panose="020B0502020202020204" pitchFamily="34" charset="0"/>
              </a:rPr>
              <a:t>Food safety is critical to our business.</a:t>
            </a:r>
          </a:p>
          <a:p>
            <a:endParaRPr lang="en-GB" sz="2800" kern="0" dirty="0">
              <a:solidFill>
                <a:sysClr val="windowText" lastClr="000000"/>
              </a:solidFill>
              <a:latin typeface="Century Gothic" panose="020B0502020202020204" pitchFamily="34" charset="0"/>
            </a:endParaRPr>
          </a:p>
          <a:p>
            <a:pPr marL="457200" indent="-457200">
              <a:buFont typeface="Arial" panose="020B0604020202020204" pitchFamily="34" charset="0"/>
              <a:buChar char="•"/>
            </a:pPr>
            <a:r>
              <a:rPr lang="en-GB" sz="2800" kern="0" dirty="0">
                <a:solidFill>
                  <a:sysClr val="windowText" lastClr="000000"/>
                </a:solidFill>
                <a:latin typeface="Century Gothic" panose="020B0502020202020204" pitchFamily="34" charset="0"/>
              </a:rPr>
              <a:t>High standards of personal hygiene are expected.</a:t>
            </a:r>
          </a:p>
          <a:p>
            <a:pPr marL="457200" indent="-457200">
              <a:buFont typeface="Arial" panose="020B0604020202020204" pitchFamily="34" charset="0"/>
              <a:buChar char="•"/>
            </a:pPr>
            <a:r>
              <a:rPr lang="en-GB" sz="2800" kern="0" dirty="0">
                <a:solidFill>
                  <a:sysClr val="windowText" lastClr="000000"/>
                </a:solidFill>
                <a:latin typeface="Century Gothic" panose="020B0502020202020204" pitchFamily="34" charset="0"/>
              </a:rPr>
              <a:t>Handwashing and changing procedures must be followed relevant to the area you will be working</a:t>
            </a:r>
          </a:p>
          <a:p>
            <a:pPr marL="457200" indent="-457200">
              <a:buFont typeface="Arial" panose="020B0604020202020204" pitchFamily="34" charset="0"/>
              <a:buChar char="•"/>
            </a:pPr>
            <a:r>
              <a:rPr lang="en-GB" sz="2800" kern="0" dirty="0">
                <a:solidFill>
                  <a:sysClr val="windowText" lastClr="000000"/>
                </a:solidFill>
                <a:latin typeface="Century Gothic" panose="020B0502020202020204" pitchFamily="34" charset="0"/>
              </a:rPr>
              <a:t>Health questionnaire must be completed prior to entering the Production Environment.</a:t>
            </a:r>
          </a:p>
          <a:p>
            <a:pPr marL="457200" indent="-457200">
              <a:buFont typeface="Arial" panose="020B0604020202020204" pitchFamily="34" charset="0"/>
              <a:buChar char="•"/>
            </a:pPr>
            <a:r>
              <a:rPr lang="en-GB" sz="2800" kern="0" dirty="0">
                <a:solidFill>
                  <a:sysClr val="windowText" lastClr="000000"/>
                </a:solidFill>
                <a:latin typeface="Century Gothic" panose="020B0502020202020204" pitchFamily="34" charset="0"/>
              </a:rPr>
              <a:t>Contractors found not following the procedures will be removed from site. </a:t>
            </a:r>
          </a:p>
          <a:p>
            <a:endParaRPr lang="en-GB" sz="2800" kern="0" dirty="0">
              <a:solidFill>
                <a:sysClr val="windowText" lastClr="000000"/>
              </a:solidFill>
              <a:latin typeface="Century Gothic" panose="020B0502020202020204" pitchFamily="34" charset="0"/>
            </a:endParaRPr>
          </a:p>
          <a:p>
            <a:pPr marL="457200" indent="-457200">
              <a:buFont typeface="Arial" panose="020B0604020202020204" pitchFamily="34" charset="0"/>
              <a:buChar char="•"/>
            </a:pPr>
            <a:endParaRPr lang="en-GB" sz="2800" kern="0" dirty="0">
              <a:solidFill>
                <a:sysClr val="windowText" lastClr="000000"/>
              </a:solidFill>
              <a:latin typeface="Century Gothic" panose="020B0502020202020204" pitchFamily="34" charset="0"/>
            </a:endParaRPr>
          </a:p>
          <a:p>
            <a:endParaRPr lang="en-GB" kern="0" dirty="0">
              <a:solidFill>
                <a:sysClr val="windowText" lastClr="000000"/>
              </a:solidFill>
            </a:endParaRPr>
          </a:p>
          <a:p>
            <a:endParaRPr lang="en-GB" kern="0" dirty="0">
              <a:solidFill>
                <a:sysClr val="windowText" lastClr="000000"/>
              </a:solidFill>
            </a:endParaRPr>
          </a:p>
        </p:txBody>
      </p:sp>
    </p:spTree>
    <p:extLst>
      <p:ext uri="{BB962C8B-B14F-4D97-AF65-F5344CB8AC3E}">
        <p14:creationId xmlns:p14="http://schemas.microsoft.com/office/powerpoint/2010/main" val="3889630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42097" y="456128"/>
            <a:ext cx="5184346" cy="346087"/>
          </a:xfrm>
        </p:spPr>
        <p:txBody>
          <a:bodyPr/>
          <a:lstStyle/>
          <a:p>
            <a:r>
              <a:rPr lang="en-GB" dirty="0"/>
              <a:t>Allergens:</a:t>
            </a:r>
          </a:p>
        </p:txBody>
      </p:sp>
      <p:sp>
        <p:nvSpPr>
          <p:cNvPr id="2" name="Content Placeholder 2">
            <a:extLst>
              <a:ext uri="{FF2B5EF4-FFF2-40B4-BE49-F238E27FC236}">
                <a16:creationId xmlns:a16="http://schemas.microsoft.com/office/drawing/2014/main" id="{A8DE0D0D-894F-48B0-8023-31538D06820E}"/>
              </a:ext>
            </a:extLst>
          </p:cNvPr>
          <p:cNvSpPr txBox="1">
            <a:spLocks/>
          </p:cNvSpPr>
          <p:nvPr/>
        </p:nvSpPr>
        <p:spPr>
          <a:xfrm>
            <a:off x="539999" y="1715678"/>
            <a:ext cx="10696752" cy="4807669"/>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kern="0" dirty="0"/>
              <a:t>The symptoms of a food allergy almost always develop a few seconds or minutes after eating the food. </a:t>
            </a:r>
          </a:p>
          <a:p>
            <a:endParaRPr lang="en-GB" kern="0" dirty="0"/>
          </a:p>
          <a:p>
            <a:r>
              <a:rPr lang="en-GB" kern="0" dirty="0"/>
              <a:t>Some people may develop a severe allergic reaction (anaphylaxis), which can be life-threatening.</a:t>
            </a:r>
          </a:p>
          <a:p>
            <a:endParaRPr lang="en-GB" kern="0" dirty="0"/>
          </a:p>
          <a:p>
            <a:r>
              <a:rPr lang="en-GB" kern="0" dirty="0"/>
              <a:t>The most common type of allergic reaction to food is known as an </a:t>
            </a:r>
            <a:r>
              <a:rPr lang="en-GB" kern="0" dirty="0" err="1"/>
              <a:t>IgE</a:t>
            </a:r>
            <a:r>
              <a:rPr lang="en-GB" kern="0" dirty="0"/>
              <a:t>-mediated food allergy.</a:t>
            </a:r>
          </a:p>
          <a:p>
            <a:r>
              <a:rPr lang="en-GB" kern="0" dirty="0"/>
              <a:t>Symptoms include:</a:t>
            </a:r>
          </a:p>
          <a:p>
            <a:pPr marL="742950" lvl="1" indent="-285750">
              <a:buFont typeface="Arial" panose="020B0604020202020204" pitchFamily="34" charset="0"/>
              <a:buChar char="•"/>
            </a:pPr>
            <a:r>
              <a:rPr lang="en-GB" kern="0" dirty="0"/>
              <a:t>tingling or itching in the mouth </a:t>
            </a:r>
          </a:p>
          <a:p>
            <a:pPr marL="742950" lvl="1" indent="-285750">
              <a:buFont typeface="Arial" panose="020B0604020202020204" pitchFamily="34" charset="0"/>
              <a:buChar char="•"/>
            </a:pPr>
            <a:r>
              <a:rPr lang="en-GB" kern="0" dirty="0"/>
              <a:t>a raised, itchy red rash (</a:t>
            </a:r>
            <a:r>
              <a:rPr lang="en-GB" kern="0" dirty="0">
                <a:hlinkClick r:id="rId3">
                  <a:extLst>
                    <a:ext uri="{A12FA001-AC4F-418D-AE19-62706E023703}">
                      <ahyp:hlinkClr xmlns:ahyp="http://schemas.microsoft.com/office/drawing/2018/hyperlinkcolor" val="tx"/>
                    </a:ext>
                  </a:extLst>
                </a:hlinkClick>
              </a:rPr>
              <a:t>urticaria</a:t>
            </a:r>
            <a:r>
              <a:rPr lang="en-GB" kern="0" dirty="0"/>
              <a:t>) – in some cases, the skin can turn red and itchy, but without a raised rash </a:t>
            </a:r>
          </a:p>
          <a:p>
            <a:pPr marL="742950" lvl="1" indent="-285750">
              <a:buFont typeface="Arial" panose="020B0604020202020204" pitchFamily="34" charset="0"/>
              <a:buChar char="•"/>
            </a:pPr>
            <a:r>
              <a:rPr lang="en-GB" kern="0" dirty="0"/>
              <a:t>swelling of the face, mouth (</a:t>
            </a:r>
            <a:r>
              <a:rPr lang="en-GB" kern="0" dirty="0">
                <a:hlinkClick r:id="rId4">
                  <a:extLst>
                    <a:ext uri="{A12FA001-AC4F-418D-AE19-62706E023703}">
                      <ahyp:hlinkClr xmlns:ahyp="http://schemas.microsoft.com/office/drawing/2018/hyperlinkcolor" val="tx"/>
                    </a:ext>
                  </a:extLst>
                </a:hlinkClick>
              </a:rPr>
              <a:t>angioedema</a:t>
            </a:r>
            <a:r>
              <a:rPr lang="en-GB" kern="0" dirty="0"/>
              <a:t>) or other areas of the body </a:t>
            </a:r>
          </a:p>
          <a:p>
            <a:pPr marL="742950" lvl="1" indent="-285750">
              <a:buFont typeface="Arial" panose="020B0604020202020204" pitchFamily="34" charset="0"/>
              <a:buChar char="•"/>
            </a:pPr>
            <a:r>
              <a:rPr lang="en-GB" kern="0" dirty="0"/>
              <a:t>difficulty swallowing </a:t>
            </a:r>
          </a:p>
          <a:p>
            <a:pPr marL="742950" lvl="1" indent="-285750">
              <a:buFont typeface="Arial" panose="020B0604020202020204" pitchFamily="34" charset="0"/>
              <a:buChar char="•"/>
            </a:pPr>
            <a:r>
              <a:rPr lang="en-GB" kern="0" dirty="0"/>
              <a:t>wheezing or shortness of breath </a:t>
            </a:r>
          </a:p>
          <a:p>
            <a:pPr marL="742950" lvl="1" indent="-285750">
              <a:buFont typeface="Arial" panose="020B0604020202020204" pitchFamily="34" charset="0"/>
              <a:buChar char="•"/>
            </a:pPr>
            <a:r>
              <a:rPr lang="en-GB" kern="0" dirty="0"/>
              <a:t>feeling </a:t>
            </a:r>
            <a:r>
              <a:rPr lang="en-GB" kern="0" dirty="0">
                <a:hlinkClick r:id="rId5">
                  <a:extLst>
                    <a:ext uri="{A12FA001-AC4F-418D-AE19-62706E023703}">
                      <ahyp:hlinkClr xmlns:ahyp="http://schemas.microsoft.com/office/drawing/2018/hyperlinkcolor" val="tx"/>
                    </a:ext>
                  </a:extLst>
                </a:hlinkClick>
              </a:rPr>
              <a:t>dizzy</a:t>
            </a:r>
            <a:r>
              <a:rPr lang="en-GB" kern="0" dirty="0"/>
              <a:t> and lightheaded </a:t>
            </a:r>
          </a:p>
          <a:p>
            <a:pPr marL="742950" lvl="1" indent="-285750">
              <a:buFont typeface="Arial" panose="020B0604020202020204" pitchFamily="34" charset="0"/>
              <a:buChar char="•"/>
            </a:pPr>
            <a:r>
              <a:rPr lang="en-GB" kern="0" dirty="0"/>
              <a:t>feeling sick (nausea) or vomiting </a:t>
            </a:r>
          </a:p>
          <a:p>
            <a:pPr marL="742950" lvl="1" indent="-285750">
              <a:buFont typeface="Arial" panose="020B0604020202020204" pitchFamily="34" charset="0"/>
              <a:buChar char="•"/>
            </a:pPr>
            <a:r>
              <a:rPr lang="en-GB" kern="0" dirty="0"/>
              <a:t>abdominal pain or </a:t>
            </a:r>
            <a:r>
              <a:rPr lang="en-GB" kern="0" dirty="0">
                <a:hlinkClick r:id="rId6">
                  <a:extLst>
                    <a:ext uri="{A12FA001-AC4F-418D-AE19-62706E023703}">
                      <ahyp:hlinkClr xmlns:ahyp="http://schemas.microsoft.com/office/drawing/2018/hyperlinkcolor" val="tx"/>
                    </a:ext>
                  </a:extLst>
                </a:hlinkClick>
              </a:rPr>
              <a:t>diarrhoea</a:t>
            </a:r>
            <a:r>
              <a:rPr lang="en-GB" kern="0" dirty="0"/>
              <a:t> </a:t>
            </a:r>
          </a:p>
          <a:p>
            <a:pPr marL="742950" lvl="1" indent="-285750">
              <a:buFont typeface="Arial" panose="020B0604020202020204" pitchFamily="34" charset="0"/>
              <a:buChar char="•"/>
            </a:pPr>
            <a:r>
              <a:rPr lang="en-GB" kern="0" dirty="0">
                <a:hlinkClick r:id="rId7">
                  <a:extLst>
                    <a:ext uri="{A12FA001-AC4F-418D-AE19-62706E023703}">
                      <ahyp:hlinkClr xmlns:ahyp="http://schemas.microsoft.com/office/drawing/2018/hyperlinkcolor" val="tx"/>
                    </a:ext>
                  </a:extLst>
                </a:hlinkClick>
              </a:rPr>
              <a:t>hay fever</a:t>
            </a:r>
            <a:r>
              <a:rPr lang="en-GB" kern="0" dirty="0"/>
              <a:t>-like symptoms, such as sneezing or itchy eyes (</a:t>
            </a:r>
            <a:r>
              <a:rPr lang="en-GB" kern="0" dirty="0">
                <a:hlinkClick r:id="rId8">
                  <a:extLst>
                    <a:ext uri="{A12FA001-AC4F-418D-AE19-62706E023703}">
                      <ahyp:hlinkClr xmlns:ahyp="http://schemas.microsoft.com/office/drawing/2018/hyperlinkcolor" val="tx"/>
                    </a:ext>
                  </a:extLst>
                </a:hlinkClick>
              </a:rPr>
              <a:t>allergic conjunctivitis</a:t>
            </a:r>
            <a:r>
              <a:rPr lang="en-GB" kern="0" dirty="0"/>
              <a:t>) </a:t>
            </a:r>
          </a:p>
          <a:p>
            <a:endParaRPr lang="en-GB" kern="0" dirty="0">
              <a:solidFill>
                <a:sysClr val="windowText" lastClr="000000"/>
              </a:solidFill>
            </a:endParaRPr>
          </a:p>
        </p:txBody>
      </p:sp>
    </p:spTree>
    <p:extLst>
      <p:ext uri="{BB962C8B-B14F-4D97-AF65-F5344CB8AC3E}">
        <p14:creationId xmlns:p14="http://schemas.microsoft.com/office/powerpoint/2010/main" val="2076441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42096" y="456128"/>
            <a:ext cx="6980195" cy="346087"/>
          </a:xfrm>
        </p:spPr>
        <p:txBody>
          <a:bodyPr/>
          <a:lstStyle/>
          <a:p>
            <a:r>
              <a:rPr lang="en-GB" dirty="0"/>
              <a:t>Technical, Quality and Food Safety:</a:t>
            </a:r>
          </a:p>
        </p:txBody>
      </p:sp>
      <p:sp>
        <p:nvSpPr>
          <p:cNvPr id="3" name="Title 1">
            <a:extLst>
              <a:ext uri="{FF2B5EF4-FFF2-40B4-BE49-F238E27FC236}">
                <a16:creationId xmlns:a16="http://schemas.microsoft.com/office/drawing/2014/main" id="{95D56AE7-3D1E-4B7A-A020-9F80BC73F3A4}"/>
              </a:ext>
            </a:extLst>
          </p:cNvPr>
          <p:cNvSpPr txBox="1">
            <a:spLocks/>
          </p:cNvSpPr>
          <p:nvPr/>
        </p:nvSpPr>
        <p:spPr>
          <a:xfrm>
            <a:off x="258548" y="1470882"/>
            <a:ext cx="3767602" cy="437330"/>
          </a:xfrm>
          <a:prstGeom prst="rect">
            <a:avLst/>
          </a:prstGeom>
        </p:spPr>
        <p:txBody>
          <a:bodyPr/>
          <a:lstStyle>
            <a:lvl1pPr>
              <a:defRPr>
                <a:latin typeface="+mj-lt"/>
                <a:ea typeface="+mj-ea"/>
                <a:cs typeface="+mj-cs"/>
              </a:defRPr>
            </a:lvl1pPr>
          </a:lstStyle>
          <a:p>
            <a:pPr algn="ctr"/>
            <a:r>
              <a:rPr lang="en-GB" sz="1600" b="1" kern="0" dirty="0">
                <a:solidFill>
                  <a:sysClr val="windowText" lastClr="000000"/>
                </a:solidFill>
                <a:latin typeface="Century Gothic" panose="020B0502020202020204" pitchFamily="34" charset="0"/>
              </a:rPr>
              <a:t>Listeria – Food Poisoning Bacteria</a:t>
            </a:r>
            <a:endParaRPr lang="en-GB" b="1" kern="0" dirty="0">
              <a:solidFill>
                <a:sysClr val="windowText" lastClr="000000"/>
              </a:solidFill>
              <a:latin typeface="Century Gothic" panose="020B0502020202020204" pitchFamily="34" charset="0"/>
            </a:endParaRPr>
          </a:p>
        </p:txBody>
      </p:sp>
      <p:pic>
        <p:nvPicPr>
          <p:cNvPr id="7" name="Picture 2">
            <a:extLst>
              <a:ext uri="{FF2B5EF4-FFF2-40B4-BE49-F238E27FC236}">
                <a16:creationId xmlns:a16="http://schemas.microsoft.com/office/drawing/2014/main" id="{C4B82E35-07C8-4587-9645-5D68FF6654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810391"/>
            <a:ext cx="3036823"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a:extLst>
              <a:ext uri="{FF2B5EF4-FFF2-40B4-BE49-F238E27FC236}">
                <a16:creationId xmlns:a16="http://schemas.microsoft.com/office/drawing/2014/main" id="{9C893434-9678-4F59-8721-89C9F58177A5}"/>
              </a:ext>
            </a:extLst>
          </p:cNvPr>
          <p:cNvSpPr txBox="1"/>
          <p:nvPr/>
        </p:nvSpPr>
        <p:spPr>
          <a:xfrm>
            <a:off x="362146" y="5017786"/>
            <a:ext cx="2788552" cy="369332"/>
          </a:xfrm>
          <a:prstGeom prst="rect">
            <a:avLst/>
          </a:prstGeom>
          <a:noFill/>
        </p:spPr>
        <p:txBody>
          <a:bodyPr wrap="square" rtlCol="0">
            <a:spAutoFit/>
          </a:bodyPr>
          <a:lstStyle/>
          <a:p>
            <a:pPr algn="ctr"/>
            <a:r>
              <a:rPr lang="en-GB" b="1" dirty="0">
                <a:solidFill>
                  <a:schemeClr val="tx1">
                    <a:lumMod val="50000"/>
                    <a:lumOff val="50000"/>
                  </a:schemeClr>
                </a:solidFill>
                <a:latin typeface="Century Gothic" panose="020B0502020202020204" pitchFamily="34" charset="0"/>
              </a:rPr>
              <a:t>No. 1 Food Safety risk</a:t>
            </a:r>
            <a:endParaRPr lang="en-GB" dirty="0">
              <a:solidFill>
                <a:schemeClr val="tx1">
                  <a:lumMod val="50000"/>
                  <a:lumOff val="50000"/>
                </a:schemeClr>
              </a:solidFill>
              <a:latin typeface="Century Gothic" panose="020B0502020202020204" pitchFamily="34" charset="0"/>
            </a:endParaRPr>
          </a:p>
        </p:txBody>
      </p:sp>
      <p:sp>
        <p:nvSpPr>
          <p:cNvPr id="11" name="Content Placeholder 9">
            <a:extLst>
              <a:ext uri="{FF2B5EF4-FFF2-40B4-BE49-F238E27FC236}">
                <a16:creationId xmlns:a16="http://schemas.microsoft.com/office/drawing/2014/main" id="{D42173FE-27FB-412B-ACE2-0A6C050851B6}"/>
              </a:ext>
            </a:extLst>
          </p:cNvPr>
          <p:cNvSpPr txBox="1">
            <a:spLocks/>
          </p:cNvSpPr>
          <p:nvPr/>
        </p:nvSpPr>
        <p:spPr>
          <a:xfrm>
            <a:off x="5331455" y="1712817"/>
            <a:ext cx="5128181" cy="830997"/>
          </a:xfrm>
          <a:prstGeom prst="rect">
            <a:avLst/>
          </a:prstGeom>
          <a:noFill/>
        </p:spPr>
        <p:txBody>
          <a:bodyPr wrap="square" rtlCol="0">
            <a:spAutoFit/>
          </a:bodyPr>
          <a:lstStyle>
            <a:lvl1pPr marL="0">
              <a:defRPr lang="es-ES_tradnl" sz="2400" b="1" dirty="0" smtClean="0">
                <a:solidFill>
                  <a:srgbClr val="FF6F4A"/>
                </a:solidFill>
                <a:latin typeface="Century Gothic" charset="0"/>
                <a:ea typeface="Century Gothic" charset="0"/>
                <a:cs typeface="Century Gothic"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GB" kern="0" dirty="0">
                <a:solidFill>
                  <a:schemeClr val="tx1"/>
                </a:solidFill>
              </a:rPr>
              <a:t>Found : Water, soil, environment</a:t>
            </a:r>
          </a:p>
          <a:p>
            <a:pPr algn="ctr"/>
            <a:endParaRPr lang="en-GB" kern="0" dirty="0">
              <a:solidFill>
                <a:schemeClr val="tx1">
                  <a:lumMod val="50000"/>
                  <a:lumOff val="50000"/>
                </a:schemeClr>
              </a:solidFill>
            </a:endParaRPr>
          </a:p>
        </p:txBody>
      </p:sp>
      <p:sp>
        <p:nvSpPr>
          <p:cNvPr id="13" name="TextBox 12">
            <a:extLst>
              <a:ext uri="{FF2B5EF4-FFF2-40B4-BE49-F238E27FC236}">
                <a16:creationId xmlns:a16="http://schemas.microsoft.com/office/drawing/2014/main" id="{C5D4200E-7C05-4CA8-97EA-04963B8D3B0C}"/>
              </a:ext>
            </a:extLst>
          </p:cNvPr>
          <p:cNvSpPr txBox="1"/>
          <p:nvPr/>
        </p:nvSpPr>
        <p:spPr>
          <a:xfrm>
            <a:off x="2844797" y="2326771"/>
            <a:ext cx="9189945" cy="738664"/>
          </a:xfrm>
          <a:prstGeom prst="rect">
            <a:avLst/>
          </a:prstGeom>
          <a:noFill/>
        </p:spPr>
        <p:txBody>
          <a:bodyPr wrap="square" rtlCol="0">
            <a:spAutoFit/>
          </a:bodyPr>
          <a:lstStyle/>
          <a:p>
            <a:pPr algn="ctr"/>
            <a:r>
              <a:rPr lang="en-GB" sz="2400" b="1" dirty="0">
                <a:latin typeface="Century Gothic" panose="020B0502020202020204" pitchFamily="34" charset="0"/>
              </a:rPr>
              <a:t>Can then reach </a:t>
            </a:r>
            <a:r>
              <a:rPr lang="en-GB" sz="2400" dirty="0">
                <a:latin typeface="Century Gothic" panose="020B0502020202020204" pitchFamily="34" charset="0"/>
              </a:rPr>
              <a:t>: </a:t>
            </a:r>
            <a:r>
              <a:rPr lang="en-GB" sz="2400" b="1" dirty="0">
                <a:latin typeface="Century Gothic" panose="020B0502020202020204" pitchFamily="34" charset="0"/>
              </a:rPr>
              <a:t>Fish, Floors, Food Contact surfaces &amp; Drains</a:t>
            </a:r>
          </a:p>
          <a:p>
            <a:pPr algn="ctr"/>
            <a:endParaRPr lang="en-GB" dirty="0">
              <a:solidFill>
                <a:srgbClr val="FF0000"/>
              </a:solidFill>
            </a:endParaRPr>
          </a:p>
        </p:txBody>
      </p:sp>
      <p:sp>
        <p:nvSpPr>
          <p:cNvPr id="15" name="TextBox 14">
            <a:extLst>
              <a:ext uri="{FF2B5EF4-FFF2-40B4-BE49-F238E27FC236}">
                <a16:creationId xmlns:a16="http://schemas.microsoft.com/office/drawing/2014/main" id="{F67868A5-5168-46EA-9316-10AA5C7CF47B}"/>
              </a:ext>
            </a:extLst>
          </p:cNvPr>
          <p:cNvSpPr txBox="1"/>
          <p:nvPr/>
        </p:nvSpPr>
        <p:spPr>
          <a:xfrm>
            <a:off x="3750961" y="3023125"/>
            <a:ext cx="8102549" cy="769441"/>
          </a:xfrm>
          <a:prstGeom prst="rect">
            <a:avLst/>
          </a:prstGeom>
          <a:noFill/>
        </p:spPr>
        <p:txBody>
          <a:bodyPr wrap="square" rtlCol="0">
            <a:spAutoFit/>
          </a:bodyPr>
          <a:lstStyle/>
          <a:p>
            <a:pPr algn="ctr"/>
            <a:r>
              <a:rPr lang="en-GB" sz="4400" b="1" dirty="0">
                <a:solidFill>
                  <a:srgbClr val="FF0000"/>
                </a:solidFill>
                <a:latin typeface="Century Gothic" panose="020B0502020202020204" pitchFamily="34" charset="0"/>
              </a:rPr>
              <a:t>Don’t let it survive in Rosyth</a:t>
            </a:r>
          </a:p>
        </p:txBody>
      </p:sp>
      <p:sp>
        <p:nvSpPr>
          <p:cNvPr id="17" name="TextBox 16">
            <a:extLst>
              <a:ext uri="{FF2B5EF4-FFF2-40B4-BE49-F238E27FC236}">
                <a16:creationId xmlns:a16="http://schemas.microsoft.com/office/drawing/2014/main" id="{EEF930C6-B34C-4AB2-A574-D6FCE917B8DD}"/>
              </a:ext>
            </a:extLst>
          </p:cNvPr>
          <p:cNvSpPr txBox="1"/>
          <p:nvPr/>
        </p:nvSpPr>
        <p:spPr>
          <a:xfrm>
            <a:off x="3974935" y="4063956"/>
            <a:ext cx="7878575" cy="1754326"/>
          </a:xfrm>
          <a:prstGeom prst="rect">
            <a:avLst/>
          </a:prstGeom>
          <a:noFill/>
        </p:spPr>
        <p:txBody>
          <a:bodyPr wrap="square">
            <a:spAutoFit/>
          </a:bodyPr>
          <a:lstStyle/>
          <a:p>
            <a:r>
              <a:rPr lang="en-GB" kern="0" dirty="0">
                <a:latin typeface="Century Gothic" panose="020B0502020202020204" pitchFamily="34" charset="0"/>
              </a:rPr>
              <a:t>Floor or drain contact with hands/gloves is not permitted. This is an essential control in minimising Listeria contamination and instances of food poisoning</a:t>
            </a:r>
          </a:p>
          <a:p>
            <a:endParaRPr lang="en-GB" kern="0" dirty="0">
              <a:effectLst>
                <a:outerShdw blurRad="38100" dist="38100" dir="2700000" algn="tl">
                  <a:srgbClr val="000000">
                    <a:alpha val="43137"/>
                  </a:srgbClr>
                </a:outerShdw>
              </a:effectLst>
              <a:latin typeface="Century Gothic" panose="020B0502020202020204" pitchFamily="34" charset="0"/>
            </a:endParaRPr>
          </a:p>
          <a:p>
            <a:r>
              <a:rPr lang="en-GB" kern="0" dirty="0">
                <a:latin typeface="Century Gothic" panose="020B0502020202020204" pitchFamily="34" charset="0"/>
              </a:rPr>
              <a:t>If floor contact occurs – hands must be washed / gloves must be changed immediately.</a:t>
            </a:r>
          </a:p>
        </p:txBody>
      </p:sp>
    </p:spTree>
    <p:extLst>
      <p:ext uri="{BB962C8B-B14F-4D97-AF65-F5344CB8AC3E}">
        <p14:creationId xmlns:p14="http://schemas.microsoft.com/office/powerpoint/2010/main" val="3491745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578B7B-6791-4BA8-A762-F54C63939FB5}"/>
              </a:ext>
            </a:extLst>
          </p:cNvPr>
          <p:cNvSpPr>
            <a:spLocks noGrp="1"/>
          </p:cNvSpPr>
          <p:nvPr>
            <p:ph type="body" sz="quarter" idx="11"/>
          </p:nvPr>
        </p:nvSpPr>
        <p:spPr>
          <a:xfrm>
            <a:off x="442097" y="456128"/>
            <a:ext cx="5184346" cy="346087"/>
          </a:xfrm>
        </p:spPr>
        <p:txBody>
          <a:bodyPr/>
          <a:lstStyle/>
          <a:p>
            <a:r>
              <a:rPr lang="en-GB" dirty="0"/>
              <a:t>Environment:</a:t>
            </a:r>
          </a:p>
        </p:txBody>
      </p:sp>
      <p:sp>
        <p:nvSpPr>
          <p:cNvPr id="9" name="Rectangle 8">
            <a:extLst>
              <a:ext uri="{FF2B5EF4-FFF2-40B4-BE49-F238E27FC236}">
                <a16:creationId xmlns:a16="http://schemas.microsoft.com/office/drawing/2014/main" id="{B8597FAD-699A-491B-AC5F-98A51609D9F3}"/>
              </a:ext>
            </a:extLst>
          </p:cNvPr>
          <p:cNvSpPr/>
          <p:nvPr/>
        </p:nvSpPr>
        <p:spPr>
          <a:xfrm>
            <a:off x="716691" y="1859339"/>
            <a:ext cx="9819504" cy="3139321"/>
          </a:xfrm>
          <a:prstGeom prst="rect">
            <a:avLst/>
          </a:prstGeom>
        </p:spPr>
        <p:txBody>
          <a:bodyPr wrap="square">
            <a:spAutoFit/>
          </a:bodyPr>
          <a:lstStyle/>
          <a:p>
            <a:r>
              <a:rPr lang="en-GB" dirty="0" err="1">
                <a:latin typeface="Century Gothic" panose="020B0502020202020204" pitchFamily="34" charset="0"/>
              </a:rPr>
              <a:t>Mowi</a:t>
            </a:r>
            <a:r>
              <a:rPr lang="en-GB" dirty="0">
                <a:latin typeface="Century Gothic" panose="020B0502020202020204" pitchFamily="34" charset="0"/>
              </a:rPr>
              <a:t> needs the natural environment to produce salmon.  It is vital that we play our part in protecting the environment from pollution through emissions to air, land or sea.</a:t>
            </a:r>
          </a:p>
          <a:p>
            <a:endParaRPr lang="en-GB" dirty="0">
              <a:latin typeface="Century Gothic" panose="020B0502020202020204" pitchFamily="34" charset="0"/>
            </a:endParaRPr>
          </a:p>
          <a:p>
            <a:r>
              <a:rPr lang="en-GB" dirty="0">
                <a:latin typeface="Century Gothic" panose="020B0502020202020204" pitchFamily="34" charset="0"/>
              </a:rPr>
              <a:t>For example:</a:t>
            </a:r>
          </a:p>
          <a:p>
            <a:pPr marL="285750" indent="-285750">
              <a:buFont typeface="Arial" panose="020B0604020202020204" pitchFamily="34" charset="0"/>
              <a:buChar char="•"/>
            </a:pPr>
            <a:r>
              <a:rPr lang="en-GB" dirty="0">
                <a:latin typeface="Century Gothic" panose="020B0502020202020204" pitchFamily="34" charset="0"/>
              </a:rPr>
              <a:t>Chemicals or surplus materials should not be disposed off through the drainage system.</a:t>
            </a:r>
          </a:p>
          <a:p>
            <a:pPr marL="285750" indent="-285750">
              <a:buFont typeface="Arial" panose="020B0604020202020204" pitchFamily="34" charset="0"/>
              <a:buChar char="•"/>
            </a:pPr>
            <a:r>
              <a:rPr lang="en-GB" dirty="0">
                <a:latin typeface="Century Gothic" panose="020B0502020202020204" pitchFamily="34" charset="0"/>
              </a:rPr>
              <a:t>Use of energy efficient equipment</a:t>
            </a:r>
          </a:p>
          <a:p>
            <a:pPr marL="285750" indent="-285750">
              <a:buFont typeface="Arial" panose="020B0604020202020204" pitchFamily="34" charset="0"/>
              <a:buChar char="•"/>
            </a:pPr>
            <a:r>
              <a:rPr lang="en-GB" dirty="0">
                <a:latin typeface="Century Gothic" panose="020B0502020202020204" pitchFamily="34" charset="0"/>
              </a:rPr>
              <a:t>Consider the environmental impact of any contractor activity.</a:t>
            </a:r>
          </a:p>
          <a:p>
            <a:pPr marL="285750" indent="-285750">
              <a:buFont typeface="Arial" panose="020B0604020202020204" pitchFamily="34" charset="0"/>
              <a:buChar char="•"/>
            </a:pPr>
            <a:r>
              <a:rPr lang="en-GB" dirty="0">
                <a:latin typeface="Century Gothic" panose="020B0502020202020204" pitchFamily="34" charset="0"/>
              </a:rPr>
              <a:t>Recycling of waste – segregation at source and remove from site</a:t>
            </a:r>
          </a:p>
          <a:p>
            <a:endParaRPr lang="en-GB" dirty="0">
              <a:latin typeface="Century Gothic" panose="020B0502020202020204" pitchFamily="34" charset="0"/>
            </a:endParaRPr>
          </a:p>
          <a:p>
            <a:r>
              <a:rPr lang="en-GB" dirty="0">
                <a:latin typeface="Century Gothic" panose="020B0502020202020204" pitchFamily="34" charset="0"/>
              </a:rPr>
              <a:t>Your help supports this process and the business to reduce its environmental burden.</a:t>
            </a:r>
          </a:p>
        </p:txBody>
      </p:sp>
    </p:spTree>
    <p:extLst>
      <p:ext uri="{BB962C8B-B14F-4D97-AF65-F5344CB8AC3E}">
        <p14:creationId xmlns:p14="http://schemas.microsoft.com/office/powerpoint/2010/main" val="1516902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295E75-8F17-4703-BC32-3B5F09406025}"/>
              </a:ext>
            </a:extLst>
          </p:cNvPr>
          <p:cNvSpPr>
            <a:spLocks noGrp="1"/>
          </p:cNvSpPr>
          <p:nvPr>
            <p:ph type="body" sz="quarter" idx="11"/>
          </p:nvPr>
        </p:nvSpPr>
        <p:spPr>
          <a:xfrm>
            <a:off x="538044" y="500201"/>
            <a:ext cx="5746215" cy="719442"/>
          </a:xfrm>
        </p:spPr>
        <p:txBody>
          <a:bodyPr/>
          <a:lstStyle/>
          <a:p>
            <a:pPr algn="l"/>
            <a:r>
              <a:rPr lang="en-GB" sz="2800" dirty="0"/>
              <a:t>COVID 19 – control measures</a:t>
            </a:r>
          </a:p>
        </p:txBody>
      </p:sp>
      <p:sp>
        <p:nvSpPr>
          <p:cNvPr id="4" name="Text Placeholder 3">
            <a:extLst>
              <a:ext uri="{FF2B5EF4-FFF2-40B4-BE49-F238E27FC236}">
                <a16:creationId xmlns:a16="http://schemas.microsoft.com/office/drawing/2014/main" id="{2E2C9B60-0BCD-4994-9C06-E07C2692D079}"/>
              </a:ext>
            </a:extLst>
          </p:cNvPr>
          <p:cNvSpPr>
            <a:spLocks noGrp="1"/>
          </p:cNvSpPr>
          <p:nvPr>
            <p:ph type="body" sz="quarter" idx="15"/>
          </p:nvPr>
        </p:nvSpPr>
        <p:spPr>
          <a:xfrm>
            <a:off x="361245" y="1713406"/>
            <a:ext cx="7581484" cy="1612500"/>
          </a:xfrm>
        </p:spPr>
        <p:txBody>
          <a:bodyPr/>
          <a:lstStyle/>
          <a:p>
            <a:pPr marL="285750" indent="-285750">
              <a:buFontTx/>
              <a:buChar char="-"/>
            </a:pPr>
            <a:r>
              <a:rPr lang="en-GB" sz="2000" dirty="0"/>
              <a:t>Masks are no longer required on site.</a:t>
            </a:r>
          </a:p>
          <a:p>
            <a:pPr marL="285750" indent="-285750">
              <a:buFontTx/>
              <a:buChar char="-"/>
            </a:pPr>
            <a:r>
              <a:rPr lang="en-GB" sz="2000" dirty="0"/>
              <a:t>Please be aware we still have some restrictions in place. </a:t>
            </a:r>
          </a:p>
          <a:p>
            <a:pPr marL="285750" indent="-285750">
              <a:buFontTx/>
              <a:buChar char="-"/>
            </a:pPr>
            <a:r>
              <a:rPr lang="en-GB" sz="2000" dirty="0"/>
              <a:t>You will be informed of any upon site arrival.</a:t>
            </a:r>
          </a:p>
        </p:txBody>
      </p:sp>
      <p:pic>
        <p:nvPicPr>
          <p:cNvPr id="3" name="Picture 2">
            <a:extLst>
              <a:ext uri="{FF2B5EF4-FFF2-40B4-BE49-F238E27FC236}">
                <a16:creationId xmlns:a16="http://schemas.microsoft.com/office/drawing/2014/main" id="{71287F77-C944-4E2C-9AD0-684C702396B9}"/>
              </a:ext>
            </a:extLst>
          </p:cNvPr>
          <p:cNvPicPr>
            <a:picLocks noChangeAspect="1"/>
          </p:cNvPicPr>
          <p:nvPr/>
        </p:nvPicPr>
        <p:blipFill>
          <a:blip r:embed="rId2"/>
          <a:stretch>
            <a:fillRect/>
          </a:stretch>
        </p:blipFill>
        <p:spPr>
          <a:xfrm>
            <a:off x="10232333" y="160559"/>
            <a:ext cx="1111170" cy="1059084"/>
          </a:xfrm>
          <a:prstGeom prst="rect">
            <a:avLst/>
          </a:prstGeom>
        </p:spPr>
      </p:pic>
    </p:spTree>
    <p:extLst>
      <p:ext uri="{BB962C8B-B14F-4D97-AF65-F5344CB8AC3E}">
        <p14:creationId xmlns:p14="http://schemas.microsoft.com/office/powerpoint/2010/main" val="2393130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a:xfrm>
            <a:off x="583819" y="876030"/>
            <a:ext cx="6480369" cy="890018"/>
          </a:xfrm>
        </p:spPr>
        <p:txBody>
          <a:bodyPr/>
          <a:lstStyle/>
          <a:p>
            <a:r>
              <a:rPr lang="en-GB" dirty="0"/>
              <a:t>Any questions please contact </a:t>
            </a:r>
            <a:r>
              <a:rPr lang="en-GB" sz="3600" dirty="0">
                <a:hlinkClick r:id="rId2"/>
              </a:rPr>
              <a:t>Kirstie.graham@mowi.com</a:t>
            </a:r>
            <a:endParaRPr lang="en-GB" dirty="0"/>
          </a:p>
        </p:txBody>
      </p:sp>
    </p:spTree>
    <p:extLst>
      <p:ext uri="{BB962C8B-B14F-4D97-AF65-F5344CB8AC3E}">
        <p14:creationId xmlns:p14="http://schemas.microsoft.com/office/powerpoint/2010/main" val="629549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Mowi_PPT_template_newest" id="{AEDF530D-4EB7-493B-830F-2A297B8DD38D}" vid="{687B865D-6FEA-499C-974D-6804C844ED6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2E0E059F554E46877B46287ED062C5" ma:contentTypeVersion="13" ma:contentTypeDescription="Create a new document." ma:contentTypeScope="" ma:versionID="2b5ca48566b40ba3e200ba5d2f268d6f">
  <xsd:schema xmlns:xsd="http://www.w3.org/2001/XMLSchema" xmlns:xs="http://www.w3.org/2001/XMLSchema" xmlns:p="http://schemas.microsoft.com/office/2006/metadata/properties" xmlns:ns2="1f67a717-ebb9-487a-b93f-734f604988a4" xmlns:ns3="24db5a34-7cf7-4e38-952a-7957f7d60835" targetNamespace="http://schemas.microsoft.com/office/2006/metadata/properties" ma:root="true" ma:fieldsID="eff7a841abfc4b73ae372b3dc5220f93" ns2:_="" ns3:_="">
    <xsd:import namespace="1f67a717-ebb9-487a-b93f-734f604988a4"/>
    <xsd:import namespace="24db5a34-7cf7-4e38-952a-7957f7d6083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7a717-ebb9-487a-b93f-734f604988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db5a34-7cf7-4e38-952a-7957f7d6083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865F93-60C0-4C9D-A01C-5386744C2EF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287B30-22D0-4AE1-9EEF-DD0F12E03E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7a717-ebb9-487a-b93f-734f604988a4"/>
    <ds:schemaRef ds:uri="24db5a34-7cf7-4e38-952a-7957f7d608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1C81F2-9CBC-4A89-ACA6-310268F841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645</TotalTime>
  <Words>2564</Words>
  <Application>Microsoft Office PowerPoint</Application>
  <PresentationFormat>Widescreen</PresentationFormat>
  <Paragraphs>293</Paragraphs>
  <Slides>24</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.AppleSystemUIFont</vt:lpstr>
      <vt:lpstr>Arial</vt:lpstr>
      <vt:lpstr>Calibri</vt:lpstr>
      <vt:lpstr>Century Gothic</vt:lpstr>
      <vt:lpstr>Franklin Gothic Book</vt:lpstr>
      <vt:lpstr>Lucida Grande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Rennie, Janet</dc:creator>
  <cp:lastModifiedBy>Graham, Kirstie</cp:lastModifiedBy>
  <cp:revision>187</cp:revision>
  <cp:lastPrinted>2020-08-20T15:27:26Z</cp:lastPrinted>
  <dcterms:created xsi:type="dcterms:W3CDTF">2020-07-08T15:37:30Z</dcterms:created>
  <dcterms:modified xsi:type="dcterms:W3CDTF">2022-05-26T15:11:13Z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0x010100E82E0E059F554E46877B46287ED062C5</vt:lpwstr>
  </property>
  <property fmtid="{D5CDD505-2E9C-101B-9397-08002B2CF9AE}" pid="3" name="Order">
    <vt:r8>862400</vt:r8>
  </property>
</Properties>
</file>